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682" r:id="rId3"/>
    <p:sldId id="684" r:id="rId4"/>
    <p:sldId id="685" r:id="rId5"/>
    <p:sldId id="683" r:id="rId6"/>
    <p:sldId id="686" r:id="rId7"/>
    <p:sldId id="687" r:id="rId8"/>
    <p:sldId id="702" r:id="rId9"/>
    <p:sldId id="704" r:id="rId10"/>
  </p:sldIdLst>
  <p:sldSz cx="9906000" cy="6858000" type="A4"/>
  <p:notesSz cx="6797675" cy="9926638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ОМАНОВ СЕРГЕЙ ВЛАДИМИРОВИЧ" initials="РС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93CDDD"/>
    <a:srgbClr val="066A36"/>
    <a:srgbClr val="C2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2" autoAdjust="0"/>
    <p:restoredTop sz="82400" autoAdjust="0"/>
  </p:normalViewPr>
  <p:slideViewPr>
    <p:cSldViewPr>
      <p:cViewPr>
        <p:scale>
          <a:sx n="60" d="100"/>
          <a:sy n="60" d="100"/>
        </p:scale>
        <p:origin x="1320" y="1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462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1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73E89-7708-41F8-867B-0F1B9C402317}" type="datetimeFigureOut">
              <a:rPr lang="ru-RU" smtClean="0"/>
              <a:t>24.12.2020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1640-DB4B-4171-B128-438CB6408CA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672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43059-C3BC-4786-B82A-E0F9A5CD196F}" type="datetimeFigureOut">
              <a:rPr lang="ru-RU" smtClean="0"/>
              <a:t>24.12.2020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D5F11-DBA2-46A2-B01F-8D3C842865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31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5F11-DBA2-46A2-B01F-8D3C8428652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30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209550"/>
            <a:ext cx="53498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9883" y="4220167"/>
            <a:ext cx="6465585" cy="5371234"/>
          </a:xfrm>
        </p:spPr>
        <p:txBody>
          <a:bodyPr/>
          <a:lstStyle/>
          <a:p>
            <a:pPr indent="447675" algn="just"/>
            <a:r>
              <a:rPr lang="ru-RU" dirty="0" smtClean="0"/>
              <a:t>В соответствии с Методическими рекомендациями субъектами бюджетного планирования должно осуществляться формирование </a:t>
            </a:r>
            <a:r>
              <a:rPr lang="ru-RU" dirty="0"/>
              <a:t>предложений по введению целевых статей расходов на реализацию в рамках государственных программ федеральных проектов, входящих в состав национальных проектов, </a:t>
            </a:r>
            <a:r>
              <a:rPr lang="ru-RU" dirty="0" smtClean="0"/>
              <a:t>имея </a:t>
            </a:r>
            <a:r>
              <a:rPr lang="ru-RU" dirty="0"/>
              <a:t>в виду </a:t>
            </a:r>
            <a:r>
              <a:rPr lang="ru-RU" b="1" dirty="0">
                <a:solidFill>
                  <a:srgbClr val="C00000"/>
                </a:solidFill>
              </a:rPr>
              <a:t>включение федеральных проектов в государственные программы в качестве структурных элементов указанных программ (как правило, на уровне основных мероприятий в составе подпрограмм).</a:t>
            </a:r>
          </a:p>
          <a:p>
            <a:pPr indent="447675" algn="just"/>
            <a:endParaRPr lang="ru-RU" b="1" dirty="0" smtClean="0">
              <a:solidFill>
                <a:srgbClr val="C00000"/>
              </a:solidFill>
            </a:endParaRPr>
          </a:p>
          <a:p>
            <a:pPr indent="447675" algn="just"/>
            <a:r>
              <a:rPr lang="ru-RU" b="1" dirty="0" smtClean="0">
                <a:solidFill>
                  <a:srgbClr val="C00000"/>
                </a:solidFill>
              </a:rPr>
              <a:t>При этом в </a:t>
            </a:r>
            <a:r>
              <a:rPr lang="ru-RU" b="1" dirty="0">
                <a:solidFill>
                  <a:srgbClr val="C00000"/>
                </a:solidFill>
              </a:rPr>
              <a:t>целях обособления бюджетных ассигнований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реализацию национальных проектов (включая федеральные проекты), </a:t>
            </a:r>
            <a:r>
              <a:rPr lang="ru-RU" b="1" dirty="0" smtClean="0">
                <a:solidFill>
                  <a:srgbClr val="C00000"/>
                </a:solidFill>
              </a:rPr>
              <a:t>должны использоваться </a:t>
            </a:r>
            <a:r>
              <a:rPr lang="ru-RU" b="1" dirty="0">
                <a:solidFill>
                  <a:srgbClr val="C00000"/>
                </a:solidFill>
              </a:rPr>
              <a:t>коды </a:t>
            </a:r>
            <a:r>
              <a:rPr lang="ru-RU" b="1" dirty="0" smtClean="0">
                <a:solidFill>
                  <a:srgbClr val="C00000"/>
                </a:solidFill>
              </a:rPr>
              <a:t>классификации</a:t>
            </a:r>
            <a:r>
              <a:rPr lang="ru-RU" b="1" dirty="0">
                <a:solidFill>
                  <a:srgbClr val="C00000"/>
                </a:solidFill>
              </a:rPr>
              <a:t>, по которым подлежат отражению </a:t>
            </a:r>
            <a:r>
              <a:rPr lang="ru-RU" b="1" dirty="0" smtClean="0">
                <a:solidFill>
                  <a:srgbClr val="C00000"/>
                </a:solidFill>
              </a:rPr>
              <a:t>ассигнования </a:t>
            </a:r>
            <a:r>
              <a:rPr lang="ru-RU" b="1" dirty="0">
                <a:solidFill>
                  <a:srgbClr val="C00000"/>
                </a:solidFill>
              </a:rPr>
              <a:t>на реализацию структурных элементов </a:t>
            </a:r>
            <a:r>
              <a:rPr lang="ru-RU" b="1" dirty="0" smtClean="0">
                <a:solidFill>
                  <a:srgbClr val="C00000"/>
                </a:solidFill>
              </a:rPr>
              <a:t>госпрограмм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indent="447675" algn="just"/>
            <a:endParaRPr lang="ru-RU" dirty="0" smtClean="0"/>
          </a:p>
          <a:p>
            <a:pPr indent="447675" algn="just"/>
            <a:r>
              <a:rPr lang="ru-RU" dirty="0" smtClean="0"/>
              <a:t>Формирование </a:t>
            </a:r>
            <a:r>
              <a:rPr lang="ru-RU" dirty="0"/>
              <a:t>предложений по корректировке наименований целевых статей расходов на реализацию пилотных государственных программ с учетом необходимости </a:t>
            </a:r>
            <a:r>
              <a:rPr lang="ru-RU" b="1" dirty="0">
                <a:solidFill>
                  <a:srgbClr val="C00000"/>
                </a:solidFill>
              </a:rPr>
              <a:t>преобразования действующих основных мероприятий и соответствующих им целевых статей расходов в </a:t>
            </a:r>
            <a:r>
              <a:rPr lang="ru-RU" b="1" dirty="0" smtClean="0">
                <a:solidFill>
                  <a:srgbClr val="C00000"/>
                </a:solidFill>
              </a:rPr>
              <a:t>национальные и федеральные проекты, </a:t>
            </a:r>
            <a:r>
              <a:rPr lang="ru-RU" dirty="0"/>
              <a:t>отдельные мероприятия таких </a:t>
            </a:r>
            <a:r>
              <a:rPr lang="ru-RU" dirty="0" smtClean="0"/>
              <a:t>проектов, </a:t>
            </a:r>
            <a:r>
              <a:rPr lang="ru-RU" dirty="0"/>
              <a:t>направленные на финансовое обеспечение деятельности центральных аппаратов федеральных органов исполнительной власти и их территориальных органов в соответствии с требованиями Правил разработки, реализации и оценки эффективности отдельных государственных программ, утвержденных постановлением Правительства Российской Федерации от 12 октября 2017 года № 1242.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5F11-DBA2-46A2-B01F-8D3C8428652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37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209550"/>
            <a:ext cx="53498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9883" y="4220167"/>
            <a:ext cx="6465585" cy="5371234"/>
          </a:xfrm>
        </p:spPr>
        <p:txBody>
          <a:bodyPr/>
          <a:lstStyle/>
          <a:p>
            <a:pPr indent="447675" algn="just"/>
            <a:r>
              <a:rPr lang="ru-RU" dirty="0" smtClean="0"/>
              <a:t>В соответствии с Методическими рекомендациями субъектами бюджетного планирования должно осуществляться формирование </a:t>
            </a:r>
            <a:r>
              <a:rPr lang="ru-RU" dirty="0"/>
              <a:t>предложений по введению целевых статей расходов на реализацию в рамках государственных программ федеральных проектов, входящих в состав национальных проектов, </a:t>
            </a:r>
            <a:r>
              <a:rPr lang="ru-RU" dirty="0" smtClean="0"/>
              <a:t>имея </a:t>
            </a:r>
            <a:r>
              <a:rPr lang="ru-RU" dirty="0"/>
              <a:t>в виду </a:t>
            </a:r>
            <a:r>
              <a:rPr lang="ru-RU" b="1" dirty="0">
                <a:solidFill>
                  <a:srgbClr val="C00000"/>
                </a:solidFill>
              </a:rPr>
              <a:t>включение федеральных проектов в государственные программы в качестве структурных элементов указанных программ (как правило, на уровне основных мероприятий в составе подпрограмм).</a:t>
            </a:r>
          </a:p>
          <a:p>
            <a:pPr indent="447675" algn="just"/>
            <a:endParaRPr lang="ru-RU" b="1" dirty="0" smtClean="0">
              <a:solidFill>
                <a:srgbClr val="C00000"/>
              </a:solidFill>
            </a:endParaRPr>
          </a:p>
          <a:p>
            <a:pPr indent="447675" algn="just"/>
            <a:r>
              <a:rPr lang="ru-RU" b="1" dirty="0" smtClean="0">
                <a:solidFill>
                  <a:srgbClr val="C00000"/>
                </a:solidFill>
              </a:rPr>
              <a:t>При этом в </a:t>
            </a:r>
            <a:r>
              <a:rPr lang="ru-RU" b="1" dirty="0">
                <a:solidFill>
                  <a:srgbClr val="C00000"/>
                </a:solidFill>
              </a:rPr>
              <a:t>целях обособления бюджетных ассигнований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реализацию национальных проектов (включая федеральные проекты), </a:t>
            </a:r>
            <a:r>
              <a:rPr lang="ru-RU" b="1" dirty="0" smtClean="0">
                <a:solidFill>
                  <a:srgbClr val="C00000"/>
                </a:solidFill>
              </a:rPr>
              <a:t>должны использоваться </a:t>
            </a:r>
            <a:r>
              <a:rPr lang="ru-RU" b="1" dirty="0">
                <a:solidFill>
                  <a:srgbClr val="C00000"/>
                </a:solidFill>
              </a:rPr>
              <a:t>коды </a:t>
            </a:r>
            <a:r>
              <a:rPr lang="ru-RU" b="1" dirty="0" smtClean="0">
                <a:solidFill>
                  <a:srgbClr val="C00000"/>
                </a:solidFill>
              </a:rPr>
              <a:t>классификации</a:t>
            </a:r>
            <a:r>
              <a:rPr lang="ru-RU" b="1" dirty="0">
                <a:solidFill>
                  <a:srgbClr val="C00000"/>
                </a:solidFill>
              </a:rPr>
              <a:t>, по которым подлежат отражению </a:t>
            </a:r>
            <a:r>
              <a:rPr lang="ru-RU" b="1" dirty="0" smtClean="0">
                <a:solidFill>
                  <a:srgbClr val="C00000"/>
                </a:solidFill>
              </a:rPr>
              <a:t>ассигнования </a:t>
            </a:r>
            <a:r>
              <a:rPr lang="ru-RU" b="1" dirty="0">
                <a:solidFill>
                  <a:srgbClr val="C00000"/>
                </a:solidFill>
              </a:rPr>
              <a:t>на реализацию структурных элементов </a:t>
            </a:r>
            <a:r>
              <a:rPr lang="ru-RU" b="1" dirty="0" smtClean="0">
                <a:solidFill>
                  <a:srgbClr val="C00000"/>
                </a:solidFill>
              </a:rPr>
              <a:t>госпрограмм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indent="447675" algn="just"/>
            <a:endParaRPr lang="ru-RU" dirty="0" smtClean="0"/>
          </a:p>
          <a:p>
            <a:pPr indent="447675" algn="just"/>
            <a:r>
              <a:rPr lang="ru-RU" dirty="0" smtClean="0"/>
              <a:t>Формирование </a:t>
            </a:r>
            <a:r>
              <a:rPr lang="ru-RU" dirty="0"/>
              <a:t>предложений по корректировке наименований целевых статей расходов на реализацию пилотных государственных программ с учетом необходимости </a:t>
            </a:r>
            <a:r>
              <a:rPr lang="ru-RU" b="1" dirty="0">
                <a:solidFill>
                  <a:srgbClr val="C00000"/>
                </a:solidFill>
              </a:rPr>
              <a:t>преобразования действующих основных мероприятий и соответствующих им целевых статей расходов в </a:t>
            </a:r>
            <a:r>
              <a:rPr lang="ru-RU" b="1" dirty="0" smtClean="0">
                <a:solidFill>
                  <a:srgbClr val="C00000"/>
                </a:solidFill>
              </a:rPr>
              <a:t>национальные и федеральные проекты, </a:t>
            </a:r>
            <a:r>
              <a:rPr lang="ru-RU" dirty="0"/>
              <a:t>отдельные мероприятия таких </a:t>
            </a:r>
            <a:r>
              <a:rPr lang="ru-RU" dirty="0" smtClean="0"/>
              <a:t>проектов, </a:t>
            </a:r>
            <a:r>
              <a:rPr lang="ru-RU" dirty="0"/>
              <a:t>направленные на финансовое обеспечение деятельности центральных аппаратов федеральных органов исполнительной власти и их территориальных органов в соответствии с требованиями Правил разработки, реализации и оценки эффективности отдельных государственных программ, утвержденных постановлением Правительства Российской Федерации от 12 октября 2017 года № 1242.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5F11-DBA2-46A2-B01F-8D3C8428652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68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209550"/>
            <a:ext cx="53498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9883" y="4220167"/>
            <a:ext cx="6465585" cy="5371234"/>
          </a:xfrm>
        </p:spPr>
        <p:txBody>
          <a:bodyPr/>
          <a:lstStyle/>
          <a:p>
            <a:pPr indent="447675" algn="just"/>
            <a:r>
              <a:rPr lang="ru-RU" dirty="0" smtClean="0"/>
              <a:t>В соответствии с Методическими рекомендациями субъектами бюджетного планирования должно осуществляться формирование </a:t>
            </a:r>
            <a:r>
              <a:rPr lang="ru-RU" dirty="0"/>
              <a:t>предложений по введению целевых статей расходов на реализацию в рамках государственных программ федеральных проектов, входящих в состав национальных проектов, </a:t>
            </a:r>
            <a:r>
              <a:rPr lang="ru-RU" dirty="0" smtClean="0"/>
              <a:t>имея </a:t>
            </a:r>
            <a:r>
              <a:rPr lang="ru-RU" dirty="0"/>
              <a:t>в виду </a:t>
            </a:r>
            <a:r>
              <a:rPr lang="ru-RU" b="1" dirty="0">
                <a:solidFill>
                  <a:srgbClr val="C00000"/>
                </a:solidFill>
              </a:rPr>
              <a:t>включение федеральных проектов в государственные программы в качестве структурных элементов указанных программ (как правило, на уровне основных мероприятий в составе подпрограмм).</a:t>
            </a:r>
          </a:p>
          <a:p>
            <a:pPr indent="447675" algn="just"/>
            <a:endParaRPr lang="ru-RU" b="1" dirty="0" smtClean="0">
              <a:solidFill>
                <a:srgbClr val="C00000"/>
              </a:solidFill>
            </a:endParaRPr>
          </a:p>
          <a:p>
            <a:pPr indent="447675" algn="just"/>
            <a:r>
              <a:rPr lang="ru-RU" b="1" dirty="0" smtClean="0">
                <a:solidFill>
                  <a:srgbClr val="C00000"/>
                </a:solidFill>
              </a:rPr>
              <a:t>При этом в </a:t>
            </a:r>
            <a:r>
              <a:rPr lang="ru-RU" b="1" dirty="0">
                <a:solidFill>
                  <a:srgbClr val="C00000"/>
                </a:solidFill>
              </a:rPr>
              <a:t>целях обособления бюджетных ассигнований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реализацию национальных проектов (включая федеральные проекты), </a:t>
            </a:r>
            <a:r>
              <a:rPr lang="ru-RU" b="1" dirty="0" smtClean="0">
                <a:solidFill>
                  <a:srgbClr val="C00000"/>
                </a:solidFill>
              </a:rPr>
              <a:t>должны использоваться </a:t>
            </a:r>
            <a:r>
              <a:rPr lang="ru-RU" b="1" dirty="0">
                <a:solidFill>
                  <a:srgbClr val="C00000"/>
                </a:solidFill>
              </a:rPr>
              <a:t>коды </a:t>
            </a:r>
            <a:r>
              <a:rPr lang="ru-RU" b="1" dirty="0" smtClean="0">
                <a:solidFill>
                  <a:srgbClr val="C00000"/>
                </a:solidFill>
              </a:rPr>
              <a:t>классификации</a:t>
            </a:r>
            <a:r>
              <a:rPr lang="ru-RU" b="1" dirty="0">
                <a:solidFill>
                  <a:srgbClr val="C00000"/>
                </a:solidFill>
              </a:rPr>
              <a:t>, по которым подлежат отражению </a:t>
            </a:r>
            <a:r>
              <a:rPr lang="ru-RU" b="1" dirty="0" smtClean="0">
                <a:solidFill>
                  <a:srgbClr val="C00000"/>
                </a:solidFill>
              </a:rPr>
              <a:t>ассигнования </a:t>
            </a:r>
            <a:r>
              <a:rPr lang="ru-RU" b="1" dirty="0">
                <a:solidFill>
                  <a:srgbClr val="C00000"/>
                </a:solidFill>
              </a:rPr>
              <a:t>на реализацию структурных элементов </a:t>
            </a:r>
            <a:r>
              <a:rPr lang="ru-RU" b="1" dirty="0" smtClean="0">
                <a:solidFill>
                  <a:srgbClr val="C00000"/>
                </a:solidFill>
              </a:rPr>
              <a:t>госпрограмм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indent="447675" algn="just"/>
            <a:endParaRPr lang="ru-RU" dirty="0" smtClean="0"/>
          </a:p>
          <a:p>
            <a:pPr indent="447675" algn="just"/>
            <a:r>
              <a:rPr lang="ru-RU" dirty="0" smtClean="0"/>
              <a:t>Формирование </a:t>
            </a:r>
            <a:r>
              <a:rPr lang="ru-RU" dirty="0"/>
              <a:t>предложений по корректировке наименований целевых статей расходов на реализацию пилотных государственных программ с учетом необходимости </a:t>
            </a:r>
            <a:r>
              <a:rPr lang="ru-RU" b="1" dirty="0">
                <a:solidFill>
                  <a:srgbClr val="C00000"/>
                </a:solidFill>
              </a:rPr>
              <a:t>преобразования действующих основных мероприятий и соответствующих им целевых статей расходов в </a:t>
            </a:r>
            <a:r>
              <a:rPr lang="ru-RU" b="1" dirty="0" smtClean="0">
                <a:solidFill>
                  <a:srgbClr val="C00000"/>
                </a:solidFill>
              </a:rPr>
              <a:t>национальные и федеральные проекты, </a:t>
            </a:r>
            <a:r>
              <a:rPr lang="ru-RU" dirty="0"/>
              <a:t>отдельные мероприятия таких </a:t>
            </a:r>
            <a:r>
              <a:rPr lang="ru-RU" dirty="0" smtClean="0"/>
              <a:t>проектов, </a:t>
            </a:r>
            <a:r>
              <a:rPr lang="ru-RU" dirty="0"/>
              <a:t>направленные на финансовое обеспечение деятельности центральных аппаратов федеральных органов исполнительной власти и их территориальных органов в соответствии с требованиями Правил разработки, реализации и оценки эффективности отдельных государственных программ, утвержденных постановлением Правительства Российской Федерации от 12 октября 2017 года № 1242.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5F11-DBA2-46A2-B01F-8D3C8428652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90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209550"/>
            <a:ext cx="53498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9883" y="4220167"/>
            <a:ext cx="6465585" cy="5371234"/>
          </a:xfrm>
        </p:spPr>
        <p:txBody>
          <a:bodyPr/>
          <a:lstStyle/>
          <a:p>
            <a:pPr indent="447675" algn="just"/>
            <a:r>
              <a:rPr lang="ru-RU" dirty="0" smtClean="0"/>
              <a:t>В соответствии с Методическими рекомендациями субъектами бюджетного планирования должно осуществляться формирование </a:t>
            </a:r>
            <a:r>
              <a:rPr lang="ru-RU" dirty="0"/>
              <a:t>предложений по введению целевых статей расходов на реализацию в рамках государственных программ федеральных проектов, входящих в состав национальных проектов, </a:t>
            </a:r>
            <a:r>
              <a:rPr lang="ru-RU" dirty="0" smtClean="0"/>
              <a:t>имея </a:t>
            </a:r>
            <a:r>
              <a:rPr lang="ru-RU" dirty="0"/>
              <a:t>в виду </a:t>
            </a:r>
            <a:r>
              <a:rPr lang="ru-RU" b="1" dirty="0">
                <a:solidFill>
                  <a:srgbClr val="C00000"/>
                </a:solidFill>
              </a:rPr>
              <a:t>включение федеральных проектов в государственные программы в качестве структурных элементов указанных программ (как правило, на уровне основных мероприятий в составе подпрограмм).</a:t>
            </a:r>
          </a:p>
          <a:p>
            <a:pPr indent="447675" algn="just"/>
            <a:endParaRPr lang="ru-RU" b="1" dirty="0" smtClean="0">
              <a:solidFill>
                <a:srgbClr val="C00000"/>
              </a:solidFill>
            </a:endParaRPr>
          </a:p>
          <a:p>
            <a:pPr indent="447675" algn="just"/>
            <a:r>
              <a:rPr lang="ru-RU" b="1" dirty="0" smtClean="0">
                <a:solidFill>
                  <a:srgbClr val="C00000"/>
                </a:solidFill>
              </a:rPr>
              <a:t>При этом в </a:t>
            </a:r>
            <a:r>
              <a:rPr lang="ru-RU" b="1" dirty="0">
                <a:solidFill>
                  <a:srgbClr val="C00000"/>
                </a:solidFill>
              </a:rPr>
              <a:t>целях обособления бюджетных ассигнований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реализацию национальных проектов (включая федеральные проекты), </a:t>
            </a:r>
            <a:r>
              <a:rPr lang="ru-RU" b="1" dirty="0" smtClean="0">
                <a:solidFill>
                  <a:srgbClr val="C00000"/>
                </a:solidFill>
              </a:rPr>
              <a:t>должны использоваться </a:t>
            </a:r>
            <a:r>
              <a:rPr lang="ru-RU" b="1" dirty="0">
                <a:solidFill>
                  <a:srgbClr val="C00000"/>
                </a:solidFill>
              </a:rPr>
              <a:t>коды </a:t>
            </a:r>
            <a:r>
              <a:rPr lang="ru-RU" b="1" dirty="0" smtClean="0">
                <a:solidFill>
                  <a:srgbClr val="C00000"/>
                </a:solidFill>
              </a:rPr>
              <a:t>классификации</a:t>
            </a:r>
            <a:r>
              <a:rPr lang="ru-RU" b="1" dirty="0">
                <a:solidFill>
                  <a:srgbClr val="C00000"/>
                </a:solidFill>
              </a:rPr>
              <a:t>, по которым подлежат отражению </a:t>
            </a:r>
            <a:r>
              <a:rPr lang="ru-RU" b="1" dirty="0" smtClean="0">
                <a:solidFill>
                  <a:srgbClr val="C00000"/>
                </a:solidFill>
              </a:rPr>
              <a:t>ассигнования </a:t>
            </a:r>
            <a:r>
              <a:rPr lang="ru-RU" b="1" dirty="0">
                <a:solidFill>
                  <a:srgbClr val="C00000"/>
                </a:solidFill>
              </a:rPr>
              <a:t>на реализацию структурных элементов </a:t>
            </a:r>
            <a:r>
              <a:rPr lang="ru-RU" b="1" dirty="0" smtClean="0">
                <a:solidFill>
                  <a:srgbClr val="C00000"/>
                </a:solidFill>
              </a:rPr>
              <a:t>госпрограмм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indent="447675" algn="just"/>
            <a:endParaRPr lang="ru-RU" dirty="0" smtClean="0"/>
          </a:p>
          <a:p>
            <a:pPr indent="447675" algn="just"/>
            <a:r>
              <a:rPr lang="ru-RU" dirty="0" smtClean="0"/>
              <a:t>Формирование </a:t>
            </a:r>
            <a:r>
              <a:rPr lang="ru-RU" dirty="0"/>
              <a:t>предложений по корректировке наименований целевых статей расходов на реализацию пилотных государственных программ с учетом необходимости </a:t>
            </a:r>
            <a:r>
              <a:rPr lang="ru-RU" b="1" dirty="0">
                <a:solidFill>
                  <a:srgbClr val="C00000"/>
                </a:solidFill>
              </a:rPr>
              <a:t>преобразования действующих основных мероприятий и соответствующих им целевых статей расходов в </a:t>
            </a:r>
            <a:r>
              <a:rPr lang="ru-RU" b="1" dirty="0" smtClean="0">
                <a:solidFill>
                  <a:srgbClr val="C00000"/>
                </a:solidFill>
              </a:rPr>
              <a:t>национальные и федеральные проекты, </a:t>
            </a:r>
            <a:r>
              <a:rPr lang="ru-RU" dirty="0"/>
              <a:t>отдельные мероприятия таких </a:t>
            </a:r>
            <a:r>
              <a:rPr lang="ru-RU" dirty="0" smtClean="0"/>
              <a:t>проектов, </a:t>
            </a:r>
            <a:r>
              <a:rPr lang="ru-RU" dirty="0"/>
              <a:t>направленные на финансовое обеспечение деятельности центральных аппаратов федеральных органов исполнительной власти и их территориальных органов в соответствии с требованиями Правил разработки, реализации и оценки эффективности отдельных государственных программ, утвержденных постановлением Правительства Российской Федерации от 12 октября 2017 года № 1242.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5F11-DBA2-46A2-B01F-8D3C8428652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61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209550"/>
            <a:ext cx="53498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9883" y="4220167"/>
            <a:ext cx="6465585" cy="5371234"/>
          </a:xfrm>
        </p:spPr>
        <p:txBody>
          <a:bodyPr/>
          <a:lstStyle/>
          <a:p>
            <a:pPr indent="447675" algn="just"/>
            <a:r>
              <a:rPr lang="ru-RU" dirty="0" smtClean="0"/>
              <a:t>В соответствии с Методическими рекомендациями субъектами бюджетного планирования должно осуществляться формирование </a:t>
            </a:r>
            <a:r>
              <a:rPr lang="ru-RU" dirty="0"/>
              <a:t>предложений по введению целевых статей расходов на реализацию в рамках государственных программ федеральных проектов, входящих в состав национальных проектов, </a:t>
            </a:r>
            <a:r>
              <a:rPr lang="ru-RU" dirty="0" smtClean="0"/>
              <a:t>имея </a:t>
            </a:r>
            <a:r>
              <a:rPr lang="ru-RU" dirty="0"/>
              <a:t>в виду </a:t>
            </a:r>
            <a:r>
              <a:rPr lang="ru-RU" b="1" dirty="0">
                <a:solidFill>
                  <a:srgbClr val="C00000"/>
                </a:solidFill>
              </a:rPr>
              <a:t>включение федеральных проектов в государственные программы в качестве структурных элементов указанных программ (как правило, на уровне основных мероприятий в составе подпрограмм).</a:t>
            </a:r>
          </a:p>
          <a:p>
            <a:pPr indent="447675" algn="just"/>
            <a:endParaRPr lang="ru-RU" b="1" dirty="0" smtClean="0">
              <a:solidFill>
                <a:srgbClr val="C00000"/>
              </a:solidFill>
            </a:endParaRPr>
          </a:p>
          <a:p>
            <a:pPr indent="447675" algn="just"/>
            <a:r>
              <a:rPr lang="ru-RU" b="1" dirty="0" smtClean="0">
                <a:solidFill>
                  <a:srgbClr val="C00000"/>
                </a:solidFill>
              </a:rPr>
              <a:t>При этом в </a:t>
            </a:r>
            <a:r>
              <a:rPr lang="ru-RU" b="1" dirty="0">
                <a:solidFill>
                  <a:srgbClr val="C00000"/>
                </a:solidFill>
              </a:rPr>
              <a:t>целях обособления бюджетных ассигнований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реализацию национальных проектов (включая федеральные проекты), </a:t>
            </a:r>
            <a:r>
              <a:rPr lang="ru-RU" b="1" dirty="0" smtClean="0">
                <a:solidFill>
                  <a:srgbClr val="C00000"/>
                </a:solidFill>
              </a:rPr>
              <a:t>должны использоваться </a:t>
            </a:r>
            <a:r>
              <a:rPr lang="ru-RU" b="1" dirty="0">
                <a:solidFill>
                  <a:srgbClr val="C00000"/>
                </a:solidFill>
              </a:rPr>
              <a:t>коды </a:t>
            </a:r>
            <a:r>
              <a:rPr lang="ru-RU" b="1" dirty="0" smtClean="0">
                <a:solidFill>
                  <a:srgbClr val="C00000"/>
                </a:solidFill>
              </a:rPr>
              <a:t>классификации</a:t>
            </a:r>
            <a:r>
              <a:rPr lang="ru-RU" b="1" dirty="0">
                <a:solidFill>
                  <a:srgbClr val="C00000"/>
                </a:solidFill>
              </a:rPr>
              <a:t>, по которым подлежат отражению </a:t>
            </a:r>
            <a:r>
              <a:rPr lang="ru-RU" b="1" dirty="0" smtClean="0">
                <a:solidFill>
                  <a:srgbClr val="C00000"/>
                </a:solidFill>
              </a:rPr>
              <a:t>ассигнования </a:t>
            </a:r>
            <a:r>
              <a:rPr lang="ru-RU" b="1" dirty="0">
                <a:solidFill>
                  <a:srgbClr val="C00000"/>
                </a:solidFill>
              </a:rPr>
              <a:t>на реализацию структурных элементов </a:t>
            </a:r>
            <a:r>
              <a:rPr lang="ru-RU" b="1" dirty="0" smtClean="0">
                <a:solidFill>
                  <a:srgbClr val="C00000"/>
                </a:solidFill>
              </a:rPr>
              <a:t>госпрограмм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indent="447675" algn="just"/>
            <a:endParaRPr lang="ru-RU" dirty="0" smtClean="0"/>
          </a:p>
          <a:p>
            <a:pPr indent="447675" algn="just"/>
            <a:r>
              <a:rPr lang="ru-RU" dirty="0" smtClean="0"/>
              <a:t>Формирование </a:t>
            </a:r>
            <a:r>
              <a:rPr lang="ru-RU" dirty="0"/>
              <a:t>предложений по корректировке наименований целевых статей расходов на реализацию пилотных государственных программ с учетом необходимости </a:t>
            </a:r>
            <a:r>
              <a:rPr lang="ru-RU" b="1" dirty="0">
                <a:solidFill>
                  <a:srgbClr val="C00000"/>
                </a:solidFill>
              </a:rPr>
              <a:t>преобразования действующих основных мероприятий и соответствующих им целевых статей расходов в </a:t>
            </a:r>
            <a:r>
              <a:rPr lang="ru-RU" b="1" dirty="0" smtClean="0">
                <a:solidFill>
                  <a:srgbClr val="C00000"/>
                </a:solidFill>
              </a:rPr>
              <a:t>национальные и федеральные проекты, </a:t>
            </a:r>
            <a:r>
              <a:rPr lang="ru-RU" dirty="0"/>
              <a:t>отдельные мероприятия таких </a:t>
            </a:r>
            <a:r>
              <a:rPr lang="ru-RU" dirty="0" smtClean="0"/>
              <a:t>проектов, </a:t>
            </a:r>
            <a:r>
              <a:rPr lang="ru-RU" dirty="0"/>
              <a:t>направленные на финансовое обеспечение деятельности центральных аппаратов федеральных органов исполнительной власти и их территориальных органов в соответствии с требованиями Правил разработки, реализации и оценки эффективности отдельных государственных программ, утвержденных постановлением Правительства Российской Федерации от 12 октября 2017 года № 1242.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5F11-DBA2-46A2-B01F-8D3C8428652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63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209550"/>
            <a:ext cx="53498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9883" y="4220167"/>
            <a:ext cx="6465585" cy="5371234"/>
          </a:xfrm>
        </p:spPr>
        <p:txBody>
          <a:bodyPr/>
          <a:lstStyle/>
          <a:p>
            <a:pPr indent="447675" algn="just"/>
            <a:r>
              <a:rPr lang="ru-RU" dirty="0" smtClean="0"/>
              <a:t>В соответствии с Методическими рекомендациями субъектами бюджетного планирования должно осуществляться формирование </a:t>
            </a:r>
            <a:r>
              <a:rPr lang="ru-RU" dirty="0"/>
              <a:t>предложений по введению целевых статей расходов на реализацию в рамках государственных программ федеральных проектов, входящих в состав национальных проектов, </a:t>
            </a:r>
            <a:r>
              <a:rPr lang="ru-RU" dirty="0" smtClean="0"/>
              <a:t>имея </a:t>
            </a:r>
            <a:r>
              <a:rPr lang="ru-RU" dirty="0"/>
              <a:t>в виду </a:t>
            </a:r>
            <a:r>
              <a:rPr lang="ru-RU" b="1" dirty="0">
                <a:solidFill>
                  <a:srgbClr val="C00000"/>
                </a:solidFill>
              </a:rPr>
              <a:t>включение федеральных проектов в государственные программы в качестве структурных элементов указанных программ (как правило, на уровне основных мероприятий в составе подпрограмм).</a:t>
            </a:r>
          </a:p>
          <a:p>
            <a:pPr indent="447675" algn="just"/>
            <a:endParaRPr lang="ru-RU" b="1" dirty="0" smtClean="0">
              <a:solidFill>
                <a:srgbClr val="C00000"/>
              </a:solidFill>
            </a:endParaRPr>
          </a:p>
          <a:p>
            <a:pPr indent="447675" algn="just"/>
            <a:r>
              <a:rPr lang="ru-RU" b="1" dirty="0" smtClean="0">
                <a:solidFill>
                  <a:srgbClr val="C00000"/>
                </a:solidFill>
              </a:rPr>
              <a:t>При этом в </a:t>
            </a:r>
            <a:r>
              <a:rPr lang="ru-RU" b="1" dirty="0">
                <a:solidFill>
                  <a:srgbClr val="C00000"/>
                </a:solidFill>
              </a:rPr>
              <a:t>целях обособления бюджетных ассигнований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реализацию национальных проектов (включая федеральные проекты), </a:t>
            </a:r>
            <a:r>
              <a:rPr lang="ru-RU" b="1" dirty="0" smtClean="0">
                <a:solidFill>
                  <a:srgbClr val="C00000"/>
                </a:solidFill>
              </a:rPr>
              <a:t>должны использоваться </a:t>
            </a:r>
            <a:r>
              <a:rPr lang="ru-RU" b="1" dirty="0">
                <a:solidFill>
                  <a:srgbClr val="C00000"/>
                </a:solidFill>
              </a:rPr>
              <a:t>коды </a:t>
            </a:r>
            <a:r>
              <a:rPr lang="ru-RU" b="1" dirty="0" smtClean="0">
                <a:solidFill>
                  <a:srgbClr val="C00000"/>
                </a:solidFill>
              </a:rPr>
              <a:t>классификации</a:t>
            </a:r>
            <a:r>
              <a:rPr lang="ru-RU" b="1" dirty="0">
                <a:solidFill>
                  <a:srgbClr val="C00000"/>
                </a:solidFill>
              </a:rPr>
              <a:t>, по которым подлежат отражению </a:t>
            </a:r>
            <a:r>
              <a:rPr lang="ru-RU" b="1" dirty="0" smtClean="0">
                <a:solidFill>
                  <a:srgbClr val="C00000"/>
                </a:solidFill>
              </a:rPr>
              <a:t>ассигнования </a:t>
            </a:r>
            <a:r>
              <a:rPr lang="ru-RU" b="1" dirty="0">
                <a:solidFill>
                  <a:srgbClr val="C00000"/>
                </a:solidFill>
              </a:rPr>
              <a:t>на реализацию структурных элементов </a:t>
            </a:r>
            <a:r>
              <a:rPr lang="ru-RU" b="1" dirty="0" smtClean="0">
                <a:solidFill>
                  <a:srgbClr val="C00000"/>
                </a:solidFill>
              </a:rPr>
              <a:t>госпрограмм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indent="447675" algn="just"/>
            <a:endParaRPr lang="ru-RU" dirty="0" smtClean="0"/>
          </a:p>
          <a:p>
            <a:pPr indent="447675" algn="just"/>
            <a:r>
              <a:rPr lang="ru-RU" dirty="0" smtClean="0"/>
              <a:t>Формирование </a:t>
            </a:r>
            <a:r>
              <a:rPr lang="ru-RU" dirty="0"/>
              <a:t>предложений по корректировке наименований целевых статей расходов на реализацию пилотных государственных программ с учетом необходимости </a:t>
            </a:r>
            <a:r>
              <a:rPr lang="ru-RU" b="1" dirty="0">
                <a:solidFill>
                  <a:srgbClr val="C00000"/>
                </a:solidFill>
              </a:rPr>
              <a:t>преобразования действующих основных мероприятий и соответствующих им целевых статей расходов в </a:t>
            </a:r>
            <a:r>
              <a:rPr lang="ru-RU" b="1" dirty="0" smtClean="0">
                <a:solidFill>
                  <a:srgbClr val="C00000"/>
                </a:solidFill>
              </a:rPr>
              <a:t>национальные и федеральные проекты, </a:t>
            </a:r>
            <a:r>
              <a:rPr lang="ru-RU" dirty="0"/>
              <a:t>отдельные мероприятия таких </a:t>
            </a:r>
            <a:r>
              <a:rPr lang="ru-RU" dirty="0" smtClean="0"/>
              <a:t>проектов, </a:t>
            </a:r>
            <a:r>
              <a:rPr lang="ru-RU" dirty="0"/>
              <a:t>направленные на финансовое обеспечение деятельности центральных аппаратов федеральных органов исполнительной власти и их территориальных органов в соответствии с требованиями Правил разработки, реализации и оценки эффективности отдельных государственных программ, утвержденных постановлением Правительства Российской Федерации от 12 октября 2017 года № 1242.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5F11-DBA2-46A2-B01F-8D3C8428652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01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209550"/>
            <a:ext cx="53498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9883" y="4220167"/>
            <a:ext cx="6465585" cy="5371234"/>
          </a:xfrm>
        </p:spPr>
        <p:txBody>
          <a:bodyPr/>
          <a:lstStyle/>
          <a:p>
            <a:pPr indent="447675" algn="just"/>
            <a:r>
              <a:rPr lang="ru-RU" dirty="0" smtClean="0"/>
              <a:t>В соответствии с Методическими рекомендациями субъектами бюджетного планирования должно осуществляться формирование </a:t>
            </a:r>
            <a:r>
              <a:rPr lang="ru-RU" dirty="0"/>
              <a:t>предложений по введению целевых статей расходов на реализацию в рамках государственных программ федеральных проектов, входящих в состав национальных проектов, </a:t>
            </a:r>
            <a:r>
              <a:rPr lang="ru-RU" dirty="0" smtClean="0"/>
              <a:t>имея </a:t>
            </a:r>
            <a:r>
              <a:rPr lang="ru-RU" dirty="0"/>
              <a:t>в виду </a:t>
            </a:r>
            <a:r>
              <a:rPr lang="ru-RU" b="1" dirty="0">
                <a:solidFill>
                  <a:srgbClr val="C00000"/>
                </a:solidFill>
              </a:rPr>
              <a:t>включение федеральных проектов в государственные программы в качестве структурных элементов указанных программ (как правило, на уровне основных мероприятий в составе подпрограмм).</a:t>
            </a:r>
          </a:p>
          <a:p>
            <a:pPr indent="447675" algn="just"/>
            <a:endParaRPr lang="ru-RU" b="1" dirty="0" smtClean="0">
              <a:solidFill>
                <a:srgbClr val="C00000"/>
              </a:solidFill>
            </a:endParaRPr>
          </a:p>
          <a:p>
            <a:pPr indent="447675" algn="just"/>
            <a:r>
              <a:rPr lang="ru-RU" b="1" dirty="0" smtClean="0">
                <a:solidFill>
                  <a:srgbClr val="C00000"/>
                </a:solidFill>
              </a:rPr>
              <a:t>При этом в </a:t>
            </a:r>
            <a:r>
              <a:rPr lang="ru-RU" b="1" dirty="0">
                <a:solidFill>
                  <a:srgbClr val="C00000"/>
                </a:solidFill>
              </a:rPr>
              <a:t>целях обособления бюджетных ассигнований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реализацию национальных проектов (включая федеральные проекты), </a:t>
            </a:r>
            <a:r>
              <a:rPr lang="ru-RU" b="1" dirty="0" smtClean="0">
                <a:solidFill>
                  <a:srgbClr val="C00000"/>
                </a:solidFill>
              </a:rPr>
              <a:t>должны использоваться </a:t>
            </a:r>
            <a:r>
              <a:rPr lang="ru-RU" b="1" dirty="0">
                <a:solidFill>
                  <a:srgbClr val="C00000"/>
                </a:solidFill>
              </a:rPr>
              <a:t>коды </a:t>
            </a:r>
            <a:r>
              <a:rPr lang="ru-RU" b="1" dirty="0" smtClean="0">
                <a:solidFill>
                  <a:srgbClr val="C00000"/>
                </a:solidFill>
              </a:rPr>
              <a:t>классификации</a:t>
            </a:r>
            <a:r>
              <a:rPr lang="ru-RU" b="1" dirty="0">
                <a:solidFill>
                  <a:srgbClr val="C00000"/>
                </a:solidFill>
              </a:rPr>
              <a:t>, по которым подлежат отражению </a:t>
            </a:r>
            <a:r>
              <a:rPr lang="ru-RU" b="1" dirty="0" smtClean="0">
                <a:solidFill>
                  <a:srgbClr val="C00000"/>
                </a:solidFill>
              </a:rPr>
              <a:t>ассигнования </a:t>
            </a:r>
            <a:r>
              <a:rPr lang="ru-RU" b="1" dirty="0">
                <a:solidFill>
                  <a:srgbClr val="C00000"/>
                </a:solidFill>
              </a:rPr>
              <a:t>на реализацию структурных элементов </a:t>
            </a:r>
            <a:r>
              <a:rPr lang="ru-RU" b="1" dirty="0" smtClean="0">
                <a:solidFill>
                  <a:srgbClr val="C00000"/>
                </a:solidFill>
              </a:rPr>
              <a:t>госпрограмм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indent="447675" algn="just"/>
            <a:endParaRPr lang="ru-RU" dirty="0" smtClean="0"/>
          </a:p>
          <a:p>
            <a:pPr indent="447675" algn="just"/>
            <a:r>
              <a:rPr lang="ru-RU" dirty="0" smtClean="0"/>
              <a:t>Формирование </a:t>
            </a:r>
            <a:r>
              <a:rPr lang="ru-RU" dirty="0"/>
              <a:t>предложений по корректировке наименований целевых статей расходов на реализацию пилотных государственных программ с учетом необходимости </a:t>
            </a:r>
            <a:r>
              <a:rPr lang="ru-RU" b="1" dirty="0">
                <a:solidFill>
                  <a:srgbClr val="C00000"/>
                </a:solidFill>
              </a:rPr>
              <a:t>преобразования действующих основных мероприятий и соответствующих им целевых статей расходов в </a:t>
            </a:r>
            <a:r>
              <a:rPr lang="ru-RU" b="1" dirty="0" smtClean="0">
                <a:solidFill>
                  <a:srgbClr val="C00000"/>
                </a:solidFill>
              </a:rPr>
              <a:t>национальные и федеральные проекты, </a:t>
            </a:r>
            <a:r>
              <a:rPr lang="ru-RU" dirty="0"/>
              <a:t>отдельные мероприятия таких </a:t>
            </a:r>
            <a:r>
              <a:rPr lang="ru-RU" dirty="0" smtClean="0"/>
              <a:t>проектов, </a:t>
            </a:r>
            <a:r>
              <a:rPr lang="ru-RU" dirty="0"/>
              <a:t>направленные на финансовое обеспечение деятельности центральных аппаратов федеральных органов исполнительной власти и их территориальных органов в соответствии с требованиями Правил разработки, реализации и оценки эффективности отдельных государственных программ, утвержденных постановлением Правительства Российской Федерации от 12 октября 2017 года № 1242.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5F11-DBA2-46A2-B01F-8D3C8428652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002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209550"/>
            <a:ext cx="53498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9883" y="4220167"/>
            <a:ext cx="6465585" cy="5371234"/>
          </a:xfrm>
        </p:spPr>
        <p:txBody>
          <a:bodyPr/>
          <a:lstStyle/>
          <a:p>
            <a:pPr indent="447675" algn="just"/>
            <a:r>
              <a:rPr lang="ru-RU" dirty="0" smtClean="0"/>
              <a:t>В соответствии с Методическими рекомендациями субъектами бюджетного планирования должно осуществляться формирование </a:t>
            </a:r>
            <a:r>
              <a:rPr lang="ru-RU" dirty="0"/>
              <a:t>предложений по введению целевых статей расходов на реализацию в рамках государственных программ федеральных проектов, входящих в состав национальных проектов, </a:t>
            </a:r>
            <a:r>
              <a:rPr lang="ru-RU" dirty="0" smtClean="0"/>
              <a:t>имея </a:t>
            </a:r>
            <a:r>
              <a:rPr lang="ru-RU" dirty="0"/>
              <a:t>в виду </a:t>
            </a:r>
            <a:r>
              <a:rPr lang="ru-RU" b="1" dirty="0">
                <a:solidFill>
                  <a:srgbClr val="C00000"/>
                </a:solidFill>
              </a:rPr>
              <a:t>включение федеральных проектов в государственные программы в качестве структурных элементов указанных программ (как правило, на уровне основных мероприятий в составе подпрограмм).</a:t>
            </a:r>
          </a:p>
          <a:p>
            <a:pPr indent="447675" algn="just"/>
            <a:endParaRPr lang="ru-RU" b="1" dirty="0" smtClean="0">
              <a:solidFill>
                <a:srgbClr val="C00000"/>
              </a:solidFill>
            </a:endParaRPr>
          </a:p>
          <a:p>
            <a:pPr indent="447675" algn="just"/>
            <a:r>
              <a:rPr lang="ru-RU" b="1" dirty="0" smtClean="0">
                <a:solidFill>
                  <a:srgbClr val="C00000"/>
                </a:solidFill>
              </a:rPr>
              <a:t>При этом в </a:t>
            </a:r>
            <a:r>
              <a:rPr lang="ru-RU" b="1" dirty="0">
                <a:solidFill>
                  <a:srgbClr val="C00000"/>
                </a:solidFill>
              </a:rPr>
              <a:t>целях обособления бюджетных ассигнований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реализацию национальных проектов (включая федеральные проекты), </a:t>
            </a:r>
            <a:r>
              <a:rPr lang="ru-RU" b="1" dirty="0" smtClean="0">
                <a:solidFill>
                  <a:srgbClr val="C00000"/>
                </a:solidFill>
              </a:rPr>
              <a:t>должны использоваться </a:t>
            </a:r>
            <a:r>
              <a:rPr lang="ru-RU" b="1" dirty="0">
                <a:solidFill>
                  <a:srgbClr val="C00000"/>
                </a:solidFill>
              </a:rPr>
              <a:t>коды </a:t>
            </a:r>
            <a:r>
              <a:rPr lang="ru-RU" b="1" dirty="0" smtClean="0">
                <a:solidFill>
                  <a:srgbClr val="C00000"/>
                </a:solidFill>
              </a:rPr>
              <a:t>классификации</a:t>
            </a:r>
            <a:r>
              <a:rPr lang="ru-RU" b="1" dirty="0">
                <a:solidFill>
                  <a:srgbClr val="C00000"/>
                </a:solidFill>
              </a:rPr>
              <a:t>, по которым подлежат отражению </a:t>
            </a:r>
            <a:r>
              <a:rPr lang="ru-RU" b="1" dirty="0" smtClean="0">
                <a:solidFill>
                  <a:srgbClr val="C00000"/>
                </a:solidFill>
              </a:rPr>
              <a:t>ассигнования </a:t>
            </a:r>
            <a:r>
              <a:rPr lang="ru-RU" b="1" dirty="0">
                <a:solidFill>
                  <a:srgbClr val="C00000"/>
                </a:solidFill>
              </a:rPr>
              <a:t>на реализацию структурных элементов </a:t>
            </a:r>
            <a:r>
              <a:rPr lang="ru-RU" b="1" dirty="0" smtClean="0">
                <a:solidFill>
                  <a:srgbClr val="C00000"/>
                </a:solidFill>
              </a:rPr>
              <a:t>госпрограмм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indent="447675" algn="just"/>
            <a:endParaRPr lang="ru-RU" dirty="0" smtClean="0"/>
          </a:p>
          <a:p>
            <a:pPr indent="447675" algn="just"/>
            <a:r>
              <a:rPr lang="ru-RU" dirty="0" smtClean="0"/>
              <a:t>Формирование </a:t>
            </a:r>
            <a:r>
              <a:rPr lang="ru-RU" dirty="0"/>
              <a:t>предложений по корректировке наименований целевых статей расходов на реализацию пилотных государственных программ с учетом необходимости </a:t>
            </a:r>
            <a:r>
              <a:rPr lang="ru-RU" b="1" dirty="0">
                <a:solidFill>
                  <a:srgbClr val="C00000"/>
                </a:solidFill>
              </a:rPr>
              <a:t>преобразования действующих основных мероприятий и соответствующих им целевых статей расходов в </a:t>
            </a:r>
            <a:r>
              <a:rPr lang="ru-RU" b="1" dirty="0" smtClean="0">
                <a:solidFill>
                  <a:srgbClr val="C00000"/>
                </a:solidFill>
              </a:rPr>
              <a:t>национальные и федеральные проекты, </a:t>
            </a:r>
            <a:r>
              <a:rPr lang="ru-RU" dirty="0"/>
              <a:t>отдельные мероприятия таких </a:t>
            </a:r>
            <a:r>
              <a:rPr lang="ru-RU" dirty="0" smtClean="0"/>
              <a:t>проектов, </a:t>
            </a:r>
            <a:r>
              <a:rPr lang="ru-RU" dirty="0"/>
              <a:t>направленные на финансовое обеспечение деятельности центральных аппаратов федеральных органов исполнительной власти и их территориальных органов в соответствии с требованиями Правил разработки, реализации и оценки эффективности отдельных государственных программ, утвержденных постановлением Правительства Российской Федерации от 12 октября 2017 года № 1242.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5F11-DBA2-46A2-B01F-8D3C8428652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2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A8DE-DEA4-46C9-9BB3-D21239FE3735}" type="datetime1">
              <a:rPr lang="ru-RU" smtClean="0"/>
              <a:t>24.12.2020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5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35BB-F1A1-4DF6-9C04-8797BF49B023}" type="datetime1">
              <a:rPr lang="ru-RU" smtClean="0"/>
              <a:t>24.12.2020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9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8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8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BA37-23F2-4CCA-A39A-CEAFF2627B99}" type="datetime1">
              <a:rPr lang="ru-RU" smtClean="0"/>
              <a:t>24.12.2020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7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7D7E-3DFD-4CFF-81CC-333E3E02B913}" type="datetime1">
              <a:rPr lang="ru-RU" smtClean="0"/>
              <a:t>24.12.2020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7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3B0-E247-4903-91CB-1E57A8510889}" type="datetime1">
              <a:rPr lang="ru-RU" smtClean="0"/>
              <a:t>24.12.2020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200155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200155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3D3-DC58-4B63-8906-F2916EB43B82}" type="datetime1">
              <a:rPr lang="ru-RU" smtClean="0"/>
              <a:t>24.12.2020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80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9F5F-B4C2-4C27-93D4-6106E4E37D7C}" type="datetime1">
              <a:rPr lang="ru-RU" smtClean="0"/>
              <a:t>24.12.2020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5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13E-AD97-42C1-89BA-E17E7310311C}" type="datetime1">
              <a:rPr lang="ru-RU" smtClean="0"/>
              <a:t>24.12.2020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73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844A-BC85-42E0-B6A5-80C20783044B}" type="datetime1">
              <a:rPr lang="ru-RU" smtClean="0"/>
              <a:t>24.12.2020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8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3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3938-575E-438F-B129-B9F49A224CE3}" type="datetime1">
              <a:rPr lang="ru-RU" smtClean="0"/>
              <a:t>24.12.2020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9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940-42BD-469A-BAB3-81E29C5E6283}" type="datetime1">
              <a:rPr lang="ru-RU" smtClean="0"/>
              <a:t>24.12.2020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EFD83-616A-42F5-B76B-80E7F0D0A367}" type="datetime1">
              <a:rPr lang="ru-RU" smtClean="0"/>
              <a:t>24.12.2020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19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25" r="12830"/>
          <a:stretch/>
        </p:blipFill>
        <p:spPr bwMode="auto">
          <a:xfrm>
            <a:off x="3268133" y="4523"/>
            <a:ext cx="66378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2" y="188640"/>
            <a:ext cx="75975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4568" y="323077"/>
            <a:ext cx="26196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66A36"/>
                </a:solidFill>
              </a:rPr>
              <a:t>МИНИСТЕРСТВО ФИНАНСОВ</a:t>
            </a:r>
          </a:p>
          <a:p>
            <a:r>
              <a:rPr lang="ru-RU" sz="1100" dirty="0" smtClean="0">
                <a:solidFill>
                  <a:srgbClr val="066A36"/>
                </a:solidFill>
              </a:rPr>
              <a:t>РОССИЙСКОЙ ФЕДЕРАЦИИ</a:t>
            </a:r>
            <a:endParaRPr lang="ru-RU" sz="1100" dirty="0">
              <a:solidFill>
                <a:srgbClr val="066A36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591" y="5789884"/>
            <a:ext cx="9904408" cy="517457"/>
          </a:xfrm>
          <a:prstGeom prst="rect">
            <a:avLst/>
          </a:prstGeom>
          <a:solidFill>
            <a:srgbClr val="066A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482" y="4797152"/>
            <a:ext cx="9157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ru-RU" sz="2200" b="1" cap="all" dirty="0" smtClean="0">
                <a:solidFill>
                  <a:srgbClr val="077A3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Осуществление внутреннего ФИНАНСОВОГО </a:t>
            </a:r>
            <a:r>
              <a:rPr lang="ru-RU" sz="2200" b="1" cap="all" dirty="0">
                <a:solidFill>
                  <a:srgbClr val="077A3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КОНТРОЛЯ</a:t>
            </a:r>
            <a:r>
              <a:rPr lang="en-US" sz="2200" b="1" cap="all" dirty="0">
                <a:solidFill>
                  <a:srgbClr val="077A3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2200" b="1" cap="all" dirty="0" smtClean="0">
                <a:solidFill>
                  <a:srgbClr val="077A3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 АУДИТА с учетом федеральных стандартов </a:t>
            </a:r>
            <a:r>
              <a:rPr lang="ru-RU" sz="2200" b="1" cap="all" dirty="0">
                <a:solidFill>
                  <a:srgbClr val="077A3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внутреннего </a:t>
            </a:r>
            <a:r>
              <a:rPr lang="ru-RU" sz="2200" b="1" cap="all" dirty="0" smtClean="0">
                <a:solidFill>
                  <a:srgbClr val="077A3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ФИНАНСОВОГО АУДИТА</a:t>
            </a:r>
            <a:endParaRPr lang="ru-RU" sz="2200" b="1" cap="all" dirty="0">
              <a:solidFill>
                <a:srgbClr val="077A3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21516" y="0"/>
            <a:ext cx="500034" cy="6858000"/>
          </a:xfrm>
          <a:prstGeom prst="rect">
            <a:avLst/>
          </a:pr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9421516" y="285728"/>
            <a:ext cx="500034" cy="642966"/>
          </a:xfrm>
          <a:custGeom>
            <a:avLst/>
            <a:gdLst>
              <a:gd name="connsiteX0" fmla="*/ 0 w 500034"/>
              <a:gd name="connsiteY0" fmla="*/ 0 h 500066"/>
              <a:gd name="connsiteX1" fmla="*/ 500034 w 500034"/>
              <a:gd name="connsiteY1" fmla="*/ 0 h 500066"/>
              <a:gd name="connsiteX2" fmla="*/ 500034 w 500034"/>
              <a:gd name="connsiteY2" fmla="*/ 500066 h 500066"/>
              <a:gd name="connsiteX3" fmla="*/ 0 w 500034"/>
              <a:gd name="connsiteY3" fmla="*/ 500066 h 500066"/>
              <a:gd name="connsiteX4" fmla="*/ 0 w 500034"/>
              <a:gd name="connsiteY4" fmla="*/ 0 h 5000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6429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5000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34" h="642966">
                <a:moveTo>
                  <a:pt x="0" y="142900"/>
                </a:moveTo>
                <a:lnTo>
                  <a:pt x="500034" y="0"/>
                </a:lnTo>
                <a:lnTo>
                  <a:pt x="500034" y="500066"/>
                </a:lnTo>
                <a:lnTo>
                  <a:pt x="0" y="642966"/>
                </a:lnTo>
                <a:lnTo>
                  <a:pt x="0" y="142900"/>
                </a:lnTo>
                <a:close/>
              </a:path>
            </a:pathLst>
          </a:cu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7538144" y="424648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ru-RU"/>
            </a:defPPr>
            <a:lvl1pPr marL="0" algn="r" defTabSz="107286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53519C-0CE3-44B1-B799-270989D9C225}" type="slidenum">
              <a:rPr lang="ru-RU" sz="1800" smtClean="0">
                <a:solidFill>
                  <a:schemeClr val="bg1"/>
                </a:solidFill>
              </a:rPr>
              <a:pPr/>
              <a:t>2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79681" y="262994"/>
            <a:ext cx="7332815" cy="420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1800" b="1" dirty="0">
                <a:solidFill>
                  <a:srgbClr val="00602B"/>
                </a:solidFill>
                <a:cs typeface="Times New Roman" panose="02020603050405020304" pitchFamily="18" charset="0"/>
              </a:rPr>
              <a:t>Оптимизация внутреннего финансового контроля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83938" y="988209"/>
            <a:ext cx="4049352" cy="830997"/>
          </a:xfrm>
          <a:prstGeom prst="rect">
            <a:avLst/>
          </a:prstGeom>
          <a:ln>
            <a:solidFill>
              <a:srgbClr val="00602B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Проблемы реализации ВФК</a:t>
            </a:r>
            <a:br>
              <a:rPr lang="ru-RU" sz="1600" b="1" dirty="0" smtClean="0"/>
            </a:br>
            <a:r>
              <a:rPr lang="ru-RU" sz="1600" b="1" dirty="0" smtClean="0"/>
              <a:t>как самостоятельного бюджетного полномочия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792857" y="996095"/>
            <a:ext cx="4423846" cy="861774"/>
          </a:xfrm>
          <a:prstGeom prst="rect">
            <a:avLst/>
          </a:prstGeom>
          <a:ln>
            <a:solidFill>
              <a:srgbClr val="00602B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Решение проблем ВФК </a:t>
            </a:r>
            <a:r>
              <a:rPr lang="ru-RU" sz="1600" b="1" dirty="0" smtClean="0"/>
              <a:t>с </a:t>
            </a:r>
            <a:r>
              <a:rPr lang="ru-RU" sz="1600" b="1" dirty="0"/>
              <a:t>учетом принятия поправок в БК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1300" b="1" dirty="0" smtClean="0"/>
              <a:t>(БК </a:t>
            </a:r>
            <a:r>
              <a:rPr lang="ru-RU" sz="1300" b="1" dirty="0"/>
              <a:t>в редакции </a:t>
            </a:r>
            <a:r>
              <a:rPr lang="ru-RU" sz="1300" b="1" dirty="0" smtClean="0"/>
              <a:t>Закона </a:t>
            </a:r>
            <a:r>
              <a:rPr lang="ru-RU" sz="1300" b="1" dirty="0"/>
              <a:t>№ </a:t>
            </a:r>
            <a:r>
              <a:rPr lang="ru-RU" sz="1300" b="1" dirty="0" smtClean="0"/>
              <a:t>199-ФЗ)</a:t>
            </a:r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71569" y="2056162"/>
            <a:ext cx="4325682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Излишняя формализация процедур ВФК и дублирование отдельных процедур </a:t>
            </a:r>
            <a:r>
              <a:rPr lang="ru-RU" sz="1300" dirty="0" smtClean="0">
                <a:solidFill>
                  <a:prstClr val="black"/>
                </a:solidFill>
              </a:rPr>
              <a:t>ВФА</a:t>
            </a: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Отсутствие </a:t>
            </a:r>
            <a:r>
              <a:rPr lang="ru-RU" sz="1300" dirty="0">
                <a:solidFill>
                  <a:prstClr val="black"/>
                </a:solidFill>
              </a:rPr>
              <a:t>единой регламентации к осуществлению ВФК по уровням бюджетной </a:t>
            </a:r>
            <a:r>
              <a:rPr lang="ru-RU" sz="1300" dirty="0" smtClean="0">
                <a:solidFill>
                  <a:prstClr val="black"/>
                </a:solidFill>
              </a:rPr>
              <a:t>системы</a:t>
            </a:r>
            <a:endParaRPr lang="ru-RU" sz="1300" dirty="0" smtClean="0">
              <a:solidFill>
                <a:prstClr val="black"/>
              </a:solidFill>
            </a:endParaRP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Субъективная оценка рисков исполнителями </a:t>
            </a:r>
            <a:r>
              <a:rPr lang="ru-RU" sz="1300" dirty="0" smtClean="0">
                <a:solidFill>
                  <a:prstClr val="black"/>
                </a:solidFill>
              </a:rPr>
              <a:t>операций, </a:t>
            </a:r>
            <a:br>
              <a:rPr lang="ru-RU" sz="1300" dirty="0" smtClean="0">
                <a:solidFill>
                  <a:prstClr val="black"/>
                </a:solidFill>
              </a:rPr>
            </a:br>
            <a:r>
              <a:rPr lang="ru-RU" sz="1300" dirty="0" smtClean="0">
                <a:solidFill>
                  <a:prstClr val="black"/>
                </a:solidFill>
              </a:rPr>
              <a:t>в том числе из-за нехватки информации для </a:t>
            </a:r>
            <a:r>
              <a:rPr lang="ru-RU" sz="1300" dirty="0">
                <a:solidFill>
                  <a:prstClr val="black"/>
                </a:solidFill>
              </a:rPr>
              <a:t>корректной </a:t>
            </a:r>
            <a:r>
              <a:rPr lang="ru-RU" sz="1300" dirty="0" smtClean="0">
                <a:solidFill>
                  <a:prstClr val="black"/>
                </a:solidFill>
              </a:rPr>
              <a:t>оценки</a:t>
            </a: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Отсутствие </a:t>
            </a:r>
            <a:r>
              <a:rPr lang="ru-RU" sz="1300" dirty="0">
                <a:solidFill>
                  <a:prstClr val="black"/>
                </a:solidFill>
              </a:rPr>
              <a:t>связи между результатами оценки качества финансового менеджмента и </a:t>
            </a:r>
            <a:r>
              <a:rPr lang="ru-RU" sz="1300" dirty="0" smtClean="0">
                <a:solidFill>
                  <a:prstClr val="black"/>
                </a:solidFill>
              </a:rPr>
              <a:t>ВФК</a:t>
            </a:r>
            <a:endParaRPr lang="ru-RU" sz="1300" dirty="0" smtClean="0">
              <a:solidFill>
                <a:prstClr val="black"/>
              </a:solidFill>
            </a:endParaRP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Демотивация </a:t>
            </a:r>
            <a:r>
              <a:rPr lang="ru-RU" sz="1300" dirty="0">
                <a:solidFill>
                  <a:prstClr val="black"/>
                </a:solidFill>
              </a:rPr>
              <a:t>исполнителей операций «показывать» результаты </a:t>
            </a:r>
            <a:r>
              <a:rPr lang="ru-RU" sz="1300" dirty="0" smtClean="0">
                <a:solidFill>
                  <a:prstClr val="black"/>
                </a:solidFill>
              </a:rPr>
              <a:t>ВФК</a:t>
            </a:r>
            <a:endParaRPr lang="ru-RU" sz="1300" dirty="0" smtClean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69588" y="2095610"/>
            <a:ext cx="45795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ВФК исключен из состава отдельных бюджетных полномочий и определен как элемент бюджетной </a:t>
            </a:r>
            <a:r>
              <a:rPr lang="ru-RU" sz="1300" dirty="0" smtClean="0">
                <a:solidFill>
                  <a:prstClr val="black"/>
                </a:solidFill>
              </a:rPr>
              <a:t>процедуры</a:t>
            </a:r>
            <a:endParaRPr lang="ru-RU" sz="1300" dirty="0" smtClean="0">
              <a:solidFill>
                <a:prstClr val="black"/>
              </a:solidFill>
            </a:endParaRP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prstClr val="black"/>
                </a:solidFill>
              </a:rPr>
              <a:t>Отмена излишних и формализованных процедур и документов при осуществлении ВФК</a:t>
            </a: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Внутренний </a:t>
            </a:r>
            <a:r>
              <a:rPr lang="ru-RU" sz="1300" dirty="0">
                <a:solidFill>
                  <a:prstClr val="black"/>
                </a:solidFill>
              </a:rPr>
              <a:t>аудит определен в качестве «координатора» мероприятий по повышению надежности ВФК через систему управления бюджетными рисками</a:t>
            </a: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prstClr val="black"/>
                </a:solidFill>
              </a:rPr>
              <a:t>В представлениях и предписаниях органа госфинконтроля не указываются нарушения, выявленные в рамках ВФК и ВФА, при их </a:t>
            </a:r>
            <a:r>
              <a:rPr lang="ru-RU" sz="1300" dirty="0" smtClean="0">
                <a:solidFill>
                  <a:prstClr val="black"/>
                </a:solidFill>
              </a:rPr>
              <a:t>устранении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3938" y="5162944"/>
            <a:ext cx="8932765" cy="1508105"/>
          </a:xfrm>
          <a:prstGeom prst="rect">
            <a:avLst/>
          </a:prstGeom>
          <a:ln>
            <a:solidFill>
              <a:srgbClr val="00602B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ВФК - </a:t>
            </a:r>
            <a:r>
              <a:rPr lang="ru-RU" sz="1600" b="1" dirty="0" smtClean="0"/>
              <a:t>внутренний процесс </a:t>
            </a:r>
            <a:r>
              <a:rPr lang="ru-RU" sz="1600" b="1" dirty="0"/>
              <a:t>главного администратора бюджетных средств, администратора бюджетных средств, </a:t>
            </a:r>
            <a:r>
              <a:rPr lang="ru-RU" sz="1600" b="1" dirty="0" smtClean="0"/>
              <a:t>осуществляемый </a:t>
            </a:r>
            <a:r>
              <a:rPr lang="ru-RU" sz="1600" b="1" dirty="0"/>
              <a:t>в целях соблюдения установленных правовыми актами, регулирующими бюджетные правоотношения, требований к исполнению своих бюджетных </a:t>
            </a:r>
            <a:r>
              <a:rPr lang="ru-RU" sz="1600" b="1" dirty="0" smtClean="0"/>
              <a:t>полномочий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400" dirty="0" smtClean="0"/>
              <a:t>(</a:t>
            </a:r>
            <a:r>
              <a:rPr lang="ru-RU" sz="1400" dirty="0"/>
              <a:t>Письмо </a:t>
            </a:r>
            <a:r>
              <a:rPr lang="ru-RU" sz="1400" dirty="0"/>
              <a:t>Минфина России от 17.12.2019 </a:t>
            </a:r>
            <a:r>
              <a:rPr lang="ru-RU" sz="1400" dirty="0"/>
              <a:t>№ 02-02-05/98727 «Об </a:t>
            </a:r>
            <a:r>
              <a:rPr lang="ru-RU" sz="1400" dirty="0"/>
              <a:t>осуществлении внутреннего финансового контроля и внутреннего финансового </a:t>
            </a:r>
            <a:r>
              <a:rPr lang="ru-RU" sz="1400" dirty="0"/>
              <a:t>аудита</a:t>
            </a:r>
            <a:r>
              <a:rPr lang="ru-RU" sz="1400" dirty="0" smtClean="0"/>
              <a:t>»)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12207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58" y="602683"/>
            <a:ext cx="6863705" cy="344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21516" y="0"/>
            <a:ext cx="500034" cy="6858000"/>
          </a:xfrm>
          <a:prstGeom prst="rect">
            <a:avLst/>
          </a:pr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9421516" y="285728"/>
            <a:ext cx="500034" cy="642966"/>
          </a:xfrm>
          <a:custGeom>
            <a:avLst/>
            <a:gdLst>
              <a:gd name="connsiteX0" fmla="*/ 0 w 500034"/>
              <a:gd name="connsiteY0" fmla="*/ 0 h 500066"/>
              <a:gd name="connsiteX1" fmla="*/ 500034 w 500034"/>
              <a:gd name="connsiteY1" fmla="*/ 0 h 500066"/>
              <a:gd name="connsiteX2" fmla="*/ 500034 w 500034"/>
              <a:gd name="connsiteY2" fmla="*/ 500066 h 500066"/>
              <a:gd name="connsiteX3" fmla="*/ 0 w 500034"/>
              <a:gd name="connsiteY3" fmla="*/ 500066 h 500066"/>
              <a:gd name="connsiteX4" fmla="*/ 0 w 500034"/>
              <a:gd name="connsiteY4" fmla="*/ 0 h 5000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6429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5000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34" h="642966">
                <a:moveTo>
                  <a:pt x="0" y="142900"/>
                </a:moveTo>
                <a:lnTo>
                  <a:pt x="500034" y="0"/>
                </a:lnTo>
                <a:lnTo>
                  <a:pt x="500034" y="500066"/>
                </a:lnTo>
                <a:lnTo>
                  <a:pt x="0" y="642966"/>
                </a:lnTo>
                <a:lnTo>
                  <a:pt x="0" y="142900"/>
                </a:lnTo>
                <a:close/>
              </a:path>
            </a:pathLst>
          </a:cu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7538144" y="424648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ru-RU"/>
            </a:defPPr>
            <a:lvl1pPr marL="0" algn="r" defTabSz="107286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53519C-0CE3-44B1-B799-270989D9C225}" type="slidenum">
              <a:rPr lang="ru-RU" sz="1800" smtClean="0">
                <a:solidFill>
                  <a:schemeClr val="bg1"/>
                </a:solidFill>
              </a:rPr>
              <a:pPr/>
              <a:t>3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4432" y="143522"/>
            <a:ext cx="96683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Вместо Перечней операций, Карт и Журналов ВФК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Реестр бюджетных рисков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95" y="3645024"/>
            <a:ext cx="7223232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7" y="3717032"/>
            <a:ext cx="58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350859" y="1896304"/>
            <a:ext cx="32834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85979" y="5013176"/>
            <a:ext cx="329053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185979" y="1896304"/>
            <a:ext cx="158288" cy="311687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042984" y="3463300"/>
            <a:ext cx="0" cy="167801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792760" y="3454740"/>
            <a:ext cx="0" cy="170306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428396" y="3463300"/>
            <a:ext cx="156452" cy="16945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745088" y="3501008"/>
            <a:ext cx="432048" cy="164030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470104" y="3501008"/>
            <a:ext cx="355104" cy="163037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7046168" y="3501008"/>
            <a:ext cx="355104" cy="163037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7761312" y="3501008"/>
            <a:ext cx="288032" cy="16567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4860968" y="2575355"/>
            <a:ext cx="55753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Picture 2" descr="http://pngimg.com/uploads/exclamation_mark/exclamation_mark_PNG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84" y="2618010"/>
            <a:ext cx="196989" cy="3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1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21516" y="0"/>
            <a:ext cx="500034" cy="6858000"/>
          </a:xfrm>
          <a:prstGeom prst="rect">
            <a:avLst/>
          </a:pr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9421516" y="285728"/>
            <a:ext cx="500034" cy="642966"/>
          </a:xfrm>
          <a:custGeom>
            <a:avLst/>
            <a:gdLst>
              <a:gd name="connsiteX0" fmla="*/ 0 w 500034"/>
              <a:gd name="connsiteY0" fmla="*/ 0 h 500066"/>
              <a:gd name="connsiteX1" fmla="*/ 500034 w 500034"/>
              <a:gd name="connsiteY1" fmla="*/ 0 h 500066"/>
              <a:gd name="connsiteX2" fmla="*/ 500034 w 500034"/>
              <a:gd name="connsiteY2" fmla="*/ 500066 h 500066"/>
              <a:gd name="connsiteX3" fmla="*/ 0 w 500034"/>
              <a:gd name="connsiteY3" fmla="*/ 500066 h 500066"/>
              <a:gd name="connsiteX4" fmla="*/ 0 w 500034"/>
              <a:gd name="connsiteY4" fmla="*/ 0 h 5000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6429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5000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34" h="642966">
                <a:moveTo>
                  <a:pt x="0" y="142900"/>
                </a:moveTo>
                <a:lnTo>
                  <a:pt x="500034" y="0"/>
                </a:lnTo>
                <a:lnTo>
                  <a:pt x="500034" y="500066"/>
                </a:lnTo>
                <a:lnTo>
                  <a:pt x="0" y="642966"/>
                </a:lnTo>
                <a:lnTo>
                  <a:pt x="0" y="142900"/>
                </a:lnTo>
                <a:close/>
              </a:path>
            </a:pathLst>
          </a:cu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7538144" y="424648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ru-RU"/>
            </a:defPPr>
            <a:lvl1pPr marL="0" algn="r" defTabSz="107286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53519C-0CE3-44B1-B799-270989D9C225}" type="slidenum">
              <a:rPr lang="ru-RU" sz="1800" smtClean="0">
                <a:solidFill>
                  <a:schemeClr val="bg1"/>
                </a:solidFill>
              </a:rPr>
              <a:pPr/>
              <a:t>4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 rot="10800000">
            <a:off x="820350" y="3849181"/>
            <a:ext cx="432048" cy="833150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 rot="16200000" flipH="1">
            <a:off x="1446741" y="4132464"/>
            <a:ext cx="845882" cy="357066"/>
          </a:xfrm>
          <a:prstGeom prst="curved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22463" y="4002307"/>
            <a:ext cx="1080120" cy="47608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Бюджетная процедура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2650475" y="2709702"/>
            <a:ext cx="2" cy="263917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7048642" y="2726441"/>
            <a:ext cx="7410" cy="262204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73" y="2558084"/>
            <a:ext cx="650553" cy="6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Блок-схема: узел 31"/>
          <p:cNvSpPr/>
          <p:nvPr/>
        </p:nvSpPr>
        <p:spPr>
          <a:xfrm>
            <a:off x="2601646" y="3854416"/>
            <a:ext cx="108012" cy="8926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22" y="3294798"/>
            <a:ext cx="833150" cy="83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Овал 33"/>
          <p:cNvSpPr/>
          <p:nvPr/>
        </p:nvSpPr>
        <p:spPr>
          <a:xfrm>
            <a:off x="4390418" y="3406377"/>
            <a:ext cx="977471" cy="47608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РИСК</a:t>
            </a:r>
          </a:p>
        </p:txBody>
      </p:sp>
      <p:sp>
        <p:nvSpPr>
          <p:cNvPr id="35" name="Молния 34"/>
          <p:cNvSpPr/>
          <p:nvPr/>
        </p:nvSpPr>
        <p:spPr>
          <a:xfrm rot="2786572">
            <a:off x="4328469" y="4153972"/>
            <a:ext cx="447952" cy="654618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Молния 35"/>
          <p:cNvSpPr/>
          <p:nvPr/>
        </p:nvSpPr>
        <p:spPr>
          <a:xfrm rot="2789158">
            <a:off x="4778680" y="4196437"/>
            <a:ext cx="314437" cy="384900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430922" y="6001275"/>
            <a:ext cx="993854" cy="466885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r>
              <a:rPr lang="ru-RU" sz="1000" kern="0" dirty="0">
                <a:solidFill>
                  <a:srgbClr val="4C5A6A">
                    <a:lumMod val="50000"/>
                  </a:srgbClr>
                </a:solidFill>
                <a:latin typeface="Cambria" panose="02040503050406030204" pitchFamily="18" charset="0"/>
              </a:rPr>
              <a:t>Показатель</a:t>
            </a:r>
          </a:p>
          <a:p>
            <a:pPr algn="ctr" defTabSz="914400">
              <a:defRPr/>
            </a:pPr>
            <a:r>
              <a:rPr lang="ru-RU" sz="1000" kern="0" dirty="0">
                <a:solidFill>
                  <a:srgbClr val="4C5A6A">
                    <a:lumMod val="50000"/>
                  </a:srgbClr>
                </a:solidFill>
                <a:latin typeface="Cambria" panose="02040503050406030204" pitchFamily="18" charset="0"/>
              </a:rPr>
              <a:t>финансового менеджмента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58865" y="6019519"/>
            <a:ext cx="404188" cy="43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Молния 38"/>
          <p:cNvSpPr/>
          <p:nvPr/>
        </p:nvSpPr>
        <p:spPr>
          <a:xfrm rot="3968166">
            <a:off x="2993587" y="5587968"/>
            <a:ext cx="266626" cy="287685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Молния 39"/>
          <p:cNvSpPr/>
          <p:nvPr/>
        </p:nvSpPr>
        <p:spPr>
          <a:xfrm rot="4457277">
            <a:off x="3023920" y="3711050"/>
            <a:ext cx="236783" cy="286730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8207">
            <a:off x="6462329" y="4342824"/>
            <a:ext cx="160905" cy="30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05" y="2614462"/>
            <a:ext cx="650553" cy="6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Блок-схема: узел 42"/>
          <p:cNvSpPr/>
          <p:nvPr/>
        </p:nvSpPr>
        <p:spPr>
          <a:xfrm>
            <a:off x="6981508" y="3712611"/>
            <a:ext cx="108011" cy="8926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Блок-схема: узел 43"/>
          <p:cNvSpPr/>
          <p:nvPr/>
        </p:nvSpPr>
        <p:spPr>
          <a:xfrm>
            <a:off x="6987227" y="5218669"/>
            <a:ext cx="108011" cy="8926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Блок-схема: узел 44"/>
          <p:cNvSpPr/>
          <p:nvPr/>
        </p:nvSpPr>
        <p:spPr>
          <a:xfrm>
            <a:off x="6987368" y="4561451"/>
            <a:ext cx="108012" cy="8926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4669" y="6001272"/>
            <a:ext cx="422546" cy="4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6994637" y="6001275"/>
            <a:ext cx="993854" cy="466885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r>
              <a:rPr lang="ru-RU" sz="1000" kern="0" dirty="0">
                <a:solidFill>
                  <a:srgbClr val="4C5A6A">
                    <a:lumMod val="50000"/>
                  </a:srgbClr>
                </a:solidFill>
                <a:latin typeface="Cambria" panose="02040503050406030204" pitchFamily="18" charset="0"/>
              </a:rPr>
              <a:t>Показатель финансового менеджмента</a:t>
            </a:r>
          </a:p>
        </p:txBody>
      </p:sp>
      <p:cxnSp>
        <p:nvCxnSpPr>
          <p:cNvPr id="48" name="Прямая соединительная линия 47"/>
          <p:cNvCxnSpPr>
            <a:stCxn id="34" idx="2"/>
            <a:endCxn id="68" idx="0"/>
          </p:cNvCxnSpPr>
          <p:nvPr/>
        </p:nvCxnSpPr>
        <p:spPr>
          <a:xfrm flipH="1">
            <a:off x="3370673" y="3644420"/>
            <a:ext cx="1019744" cy="13019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3224811" y="4343793"/>
            <a:ext cx="1076777" cy="116579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34" idx="6"/>
            <a:endCxn id="41" idx="0"/>
          </p:cNvCxnSpPr>
          <p:nvPr/>
        </p:nvCxnSpPr>
        <p:spPr>
          <a:xfrm>
            <a:off x="5367889" y="3644421"/>
            <a:ext cx="1048467" cy="76661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50"/>
          <p:cNvCxnSpPr/>
          <p:nvPr/>
        </p:nvCxnSpPr>
        <p:spPr>
          <a:xfrm rot="10800000" flipV="1">
            <a:off x="5745088" y="6254946"/>
            <a:ext cx="615838" cy="395006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Скругленная соединительная линия 51"/>
          <p:cNvCxnSpPr/>
          <p:nvPr/>
        </p:nvCxnSpPr>
        <p:spPr>
          <a:xfrm>
            <a:off x="3512840" y="6283642"/>
            <a:ext cx="648072" cy="36631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4301588" y="5614328"/>
            <a:ext cx="1290289" cy="1127043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r>
              <a:rPr lang="ru-RU" sz="1000" kern="0" dirty="0">
                <a:solidFill>
                  <a:srgbClr val="4C5A6A">
                    <a:lumMod val="50000"/>
                  </a:srgbClr>
                </a:solidFill>
                <a:latin typeface="Cambria" panose="02040503050406030204" pitchFamily="18" charset="0"/>
              </a:rPr>
              <a:t>Низкое значение показателя финансового менеджмента в подсистеме оценки КМФ</a:t>
            </a:r>
          </a:p>
        </p:txBody>
      </p:sp>
      <p:cxnSp>
        <p:nvCxnSpPr>
          <p:cNvPr id="54" name="Скругленная соединительная линия 53"/>
          <p:cNvCxnSpPr/>
          <p:nvPr/>
        </p:nvCxnSpPr>
        <p:spPr>
          <a:xfrm>
            <a:off x="2730458" y="3924897"/>
            <a:ext cx="350445" cy="328446"/>
          </a:xfrm>
          <a:prstGeom prst="curvedConnector2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/>
          <p:nvPr/>
        </p:nvCxnSpPr>
        <p:spPr>
          <a:xfrm rot="10800000" flipV="1">
            <a:off x="2289095" y="4606084"/>
            <a:ext cx="294880" cy="461572"/>
          </a:xfrm>
          <a:prstGeom prst="curvedConnector2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/>
          <p:nvPr/>
        </p:nvCxnSpPr>
        <p:spPr>
          <a:xfrm rot="10800000" flipV="1">
            <a:off x="2363056" y="5348483"/>
            <a:ext cx="249571" cy="265844"/>
          </a:xfrm>
          <a:prstGeom prst="curvedConnector2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/>
          <p:nvPr/>
        </p:nvCxnSpPr>
        <p:spPr>
          <a:xfrm rot="10800000" flipV="1">
            <a:off x="6599350" y="4602028"/>
            <a:ext cx="381736" cy="465628"/>
          </a:xfrm>
          <a:prstGeom prst="curvedConnector2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Скругленная соединительная линия 57"/>
          <p:cNvCxnSpPr>
            <a:stCxn id="43" idx="2"/>
          </p:cNvCxnSpPr>
          <p:nvPr/>
        </p:nvCxnSpPr>
        <p:spPr>
          <a:xfrm rot="10800000" flipV="1">
            <a:off x="6607306" y="3735266"/>
            <a:ext cx="374203" cy="483551"/>
          </a:xfrm>
          <a:prstGeom prst="curvedConnector2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2289096" y="2816489"/>
            <a:ext cx="357567" cy="18392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7090266" y="2794600"/>
            <a:ext cx="401298" cy="16013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1686915" y="2794600"/>
            <a:ext cx="993854" cy="540543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r>
              <a:rPr lang="ru-RU" sz="800" kern="0" dirty="0">
                <a:solidFill>
                  <a:srgbClr val="4C5A6A">
                    <a:lumMod val="50000"/>
                  </a:srgbClr>
                </a:solidFill>
                <a:latin typeface="Cambria" panose="02040503050406030204" pitchFamily="18" charset="0"/>
              </a:rPr>
              <a:t>ФУНКЦИЯ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095380" y="2841182"/>
            <a:ext cx="993854" cy="411631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r>
              <a:rPr lang="ru-RU" sz="800" kern="0" dirty="0">
                <a:solidFill>
                  <a:srgbClr val="4C5A6A">
                    <a:lumMod val="50000"/>
                  </a:srgbClr>
                </a:solidFill>
                <a:latin typeface="Cambria" panose="02040503050406030204" pitchFamily="18" charset="0"/>
              </a:rPr>
              <a:t>ФУНКЦИЯ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92191" y="2588785"/>
            <a:ext cx="1447406" cy="411631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r>
              <a:rPr lang="ru-RU" sz="1000" kern="0" dirty="0">
                <a:solidFill>
                  <a:srgbClr val="4C5A6A">
                    <a:lumMod val="50000"/>
                  </a:srgbClr>
                </a:solidFill>
                <a:latin typeface="Cambria" panose="02040503050406030204" pitchFamily="18" charset="0"/>
              </a:rPr>
              <a:t>СТРУКТУРНОЕ ПОДРАЗДЕЛЕНИЕ «А»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940495" y="2558084"/>
            <a:ext cx="1473828" cy="411631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r>
              <a:rPr lang="ru-RU" sz="1000" kern="0" dirty="0">
                <a:solidFill>
                  <a:srgbClr val="4C5A6A">
                    <a:lumMod val="50000"/>
                  </a:srgbClr>
                </a:solidFill>
                <a:latin typeface="Cambria" panose="02040503050406030204" pitchFamily="18" charset="0"/>
              </a:rPr>
              <a:t>СТРУКТУРНОЕ ПОДРАЗДЕЛЕНИЕ «В»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863999" y="4444902"/>
            <a:ext cx="993854" cy="411631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r>
              <a:rPr lang="ru-RU" sz="10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операция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583975" y="4382269"/>
            <a:ext cx="993854" cy="411631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r>
              <a:rPr lang="ru-RU" sz="1000" kern="0" dirty="0">
                <a:solidFill>
                  <a:srgbClr val="4C5A6A">
                    <a:lumMod val="50000"/>
                  </a:srgbClr>
                </a:solidFill>
                <a:latin typeface="Cambria" panose="02040503050406030204" pitchFamily="18" charset="0"/>
              </a:rPr>
              <a:t>операция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770829" y="5366268"/>
            <a:ext cx="993854" cy="411631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r>
              <a:rPr lang="ru-RU" sz="1000" kern="0" dirty="0">
                <a:solidFill>
                  <a:srgbClr val="4C5A6A">
                    <a:lumMod val="50000"/>
                  </a:srgbClr>
                </a:solidFill>
                <a:latin typeface="Cambria" panose="02040503050406030204" pitchFamily="18" charset="0"/>
              </a:rPr>
              <a:t>операция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873746" y="3774611"/>
            <a:ext cx="993854" cy="411631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r>
              <a:rPr lang="ru-RU" sz="10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операция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054788" y="3513267"/>
            <a:ext cx="993854" cy="411631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r>
              <a:rPr lang="ru-RU" sz="1000" kern="0" dirty="0">
                <a:solidFill>
                  <a:srgbClr val="4C5A6A">
                    <a:lumMod val="50000"/>
                  </a:srgbClr>
                </a:solidFill>
                <a:latin typeface="Cambria" panose="02040503050406030204" pitchFamily="18" charset="0"/>
              </a:rPr>
              <a:t>операция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059267" y="5057487"/>
            <a:ext cx="993854" cy="411631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r>
              <a:rPr lang="ru-RU" sz="1000" kern="0" dirty="0">
                <a:solidFill>
                  <a:srgbClr val="4C5A6A">
                    <a:lumMod val="50000"/>
                  </a:srgbClr>
                </a:solidFill>
                <a:latin typeface="Cambria" panose="02040503050406030204" pitchFamily="18" charset="0"/>
              </a:rPr>
              <a:t>операция</a:t>
            </a:r>
          </a:p>
        </p:txBody>
      </p:sp>
      <p:cxnSp>
        <p:nvCxnSpPr>
          <p:cNvPr id="71" name="Скругленная соединительная линия 70"/>
          <p:cNvCxnSpPr/>
          <p:nvPr/>
        </p:nvCxnSpPr>
        <p:spPr>
          <a:xfrm flipV="1">
            <a:off x="1754852" y="3528543"/>
            <a:ext cx="775096" cy="283245"/>
          </a:xfrm>
          <a:prstGeom prst="curvedConnector3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Скругленная соединительная линия 71"/>
          <p:cNvCxnSpPr/>
          <p:nvPr/>
        </p:nvCxnSpPr>
        <p:spPr>
          <a:xfrm>
            <a:off x="7095238" y="5263303"/>
            <a:ext cx="344541" cy="468507"/>
          </a:xfrm>
          <a:prstGeom prst="curvedConnector2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Блок-схема: узел 72"/>
          <p:cNvSpPr/>
          <p:nvPr/>
        </p:nvSpPr>
        <p:spPr>
          <a:xfrm>
            <a:off x="2601721" y="5303850"/>
            <a:ext cx="108011" cy="8926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Блок-схема: узел 73"/>
          <p:cNvSpPr/>
          <p:nvPr/>
        </p:nvSpPr>
        <p:spPr>
          <a:xfrm>
            <a:off x="2592658" y="4579721"/>
            <a:ext cx="108011" cy="8926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441632" y="2027768"/>
            <a:ext cx="7214886" cy="498208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r>
              <a:rPr lang="ru-RU" sz="1200" kern="0" dirty="0">
                <a:solidFill>
                  <a:srgbClr val="4C5A6A">
                    <a:lumMod val="50000"/>
                  </a:srgbClr>
                </a:solidFill>
                <a:latin typeface="Cambria" panose="02040503050406030204" pitchFamily="18" charset="0"/>
              </a:rPr>
              <a:t>Формируется реестр бюджетных рисков. </a:t>
            </a:r>
          </a:p>
          <a:p>
            <a:pPr algn="just" defTabSz="914400">
              <a:defRPr/>
            </a:pPr>
            <a:r>
              <a:rPr lang="ru-RU" sz="1200" kern="0" dirty="0">
                <a:solidFill>
                  <a:srgbClr val="4C5A6A">
                    <a:lumMod val="50000"/>
                  </a:srgbClr>
                </a:solidFill>
                <a:latin typeface="Cambria" panose="02040503050406030204" pitchFamily="18" charset="0"/>
              </a:rPr>
              <a:t>Риски взаимоувязываются с бюджетными процедурами, операциями и контрольными действиями (в рамках ВФК), совершаемыми в целях выполнения бюджетных полномочий ГАБС (АБС).  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 flipH="1" flipV="1">
            <a:off x="1252401" y="1934645"/>
            <a:ext cx="210123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3704101" y="2762034"/>
            <a:ext cx="2446026" cy="411631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r>
              <a:rPr lang="ru-RU" sz="1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ПРИЧИНЫ И УСЛОВИЯ РИСКА</a:t>
            </a:r>
          </a:p>
        </p:txBody>
      </p:sp>
      <p:pic>
        <p:nvPicPr>
          <p:cNvPr id="78" name="Picture 3" descr="C:\Users\0744\Desktop\Безымянны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2699"/>
            <a:ext cx="9221044" cy="187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3608179" y="2779366"/>
            <a:ext cx="2541948" cy="398010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dash"/>
          </a:ln>
          <a:effectLst/>
        </p:spPr>
        <p:txBody>
          <a:bodyPr rtlCol="0" anchor="ctr" anchorCtr="0"/>
          <a:lstStyle/>
          <a:p>
            <a:pPr algn="ctr" defTabSz="914400">
              <a:defRPr/>
            </a:pPr>
            <a:endParaRPr lang="ru-RU" sz="1000" kern="0" dirty="0">
              <a:solidFill>
                <a:srgbClr val="4C5A6A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21516" y="0"/>
            <a:ext cx="500034" cy="6858000"/>
          </a:xfrm>
          <a:prstGeom prst="rect">
            <a:avLst/>
          </a:pr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9421516" y="285728"/>
            <a:ext cx="500034" cy="642966"/>
          </a:xfrm>
          <a:custGeom>
            <a:avLst/>
            <a:gdLst>
              <a:gd name="connsiteX0" fmla="*/ 0 w 500034"/>
              <a:gd name="connsiteY0" fmla="*/ 0 h 500066"/>
              <a:gd name="connsiteX1" fmla="*/ 500034 w 500034"/>
              <a:gd name="connsiteY1" fmla="*/ 0 h 500066"/>
              <a:gd name="connsiteX2" fmla="*/ 500034 w 500034"/>
              <a:gd name="connsiteY2" fmla="*/ 500066 h 500066"/>
              <a:gd name="connsiteX3" fmla="*/ 0 w 500034"/>
              <a:gd name="connsiteY3" fmla="*/ 500066 h 500066"/>
              <a:gd name="connsiteX4" fmla="*/ 0 w 500034"/>
              <a:gd name="connsiteY4" fmla="*/ 0 h 5000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6429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5000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34" h="642966">
                <a:moveTo>
                  <a:pt x="0" y="142900"/>
                </a:moveTo>
                <a:lnTo>
                  <a:pt x="500034" y="0"/>
                </a:lnTo>
                <a:lnTo>
                  <a:pt x="500034" y="500066"/>
                </a:lnTo>
                <a:lnTo>
                  <a:pt x="0" y="642966"/>
                </a:lnTo>
                <a:lnTo>
                  <a:pt x="0" y="142900"/>
                </a:lnTo>
                <a:close/>
              </a:path>
            </a:pathLst>
          </a:cu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7538144" y="424648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ru-RU"/>
            </a:defPPr>
            <a:lvl1pPr marL="0" algn="r" defTabSz="107286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53519C-0CE3-44B1-B799-270989D9C225}" type="slidenum">
              <a:rPr lang="ru-RU" sz="1800" smtClean="0">
                <a:solidFill>
                  <a:schemeClr val="bg1"/>
                </a:solidFill>
              </a:rPr>
              <a:pPr/>
              <a:t>5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2096" y="271158"/>
            <a:ext cx="7332815" cy="425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1800" b="1" dirty="0">
                <a:solidFill>
                  <a:srgbClr val="00602B"/>
                </a:solidFill>
                <a:cs typeface="Times New Roman" panose="02020603050405020304" pitchFamily="18" charset="0"/>
              </a:rPr>
              <a:t>Вопросы внутреннего финансового аудита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0245" y="1033572"/>
            <a:ext cx="4049352" cy="523220"/>
          </a:xfrm>
          <a:prstGeom prst="rect">
            <a:avLst/>
          </a:prstGeom>
          <a:ln>
            <a:solidFill>
              <a:srgbClr val="00602B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Проблемы </a:t>
            </a:r>
            <a:r>
              <a:rPr lang="ru-RU" sz="1400" b="1" dirty="0" smtClean="0"/>
              <a:t>реализации бюджетного полномочия </a:t>
            </a:r>
            <a:br>
              <a:rPr lang="ru-RU" sz="1400" b="1" dirty="0" smtClean="0"/>
            </a:br>
            <a:r>
              <a:rPr lang="ru-RU" sz="1400" b="1" dirty="0" smtClean="0"/>
              <a:t>по ВФА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30995" y="1014930"/>
            <a:ext cx="4307212" cy="523220"/>
          </a:xfrm>
          <a:prstGeom prst="rect">
            <a:avLst/>
          </a:prstGeom>
          <a:ln>
            <a:solidFill>
              <a:srgbClr val="00602B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Решение проблем по ВФА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300" b="1" dirty="0" smtClean="0"/>
              <a:t>(БК </a:t>
            </a:r>
            <a:r>
              <a:rPr lang="ru-RU" sz="1300" b="1" dirty="0"/>
              <a:t>в редакции </a:t>
            </a:r>
            <a:r>
              <a:rPr lang="ru-RU" sz="1300" b="1" dirty="0" smtClean="0"/>
              <a:t>Закона </a:t>
            </a:r>
            <a:r>
              <a:rPr lang="ru-RU" sz="1300" b="1" dirty="0"/>
              <a:t>№ </a:t>
            </a:r>
            <a:r>
              <a:rPr lang="ru-RU" sz="1300" b="1" dirty="0" smtClean="0"/>
              <a:t>199-ФЗ)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0246" y="1798652"/>
            <a:ext cx="4049352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1" indent="-3420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prstClr val="black"/>
                </a:solidFill>
              </a:rPr>
              <a:t>Ориентация </a:t>
            </a:r>
            <a:r>
              <a:rPr lang="ru-RU" sz="1300" dirty="0">
                <a:solidFill>
                  <a:prstClr val="black"/>
                </a:solidFill>
              </a:rPr>
              <a:t>деятельности ВФА не на бюджетные процедуры, а на их исполнителей</a:t>
            </a:r>
          </a:p>
          <a:p>
            <a:pPr marL="144000" lvl="1" indent="-3420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</a:rPr>
              <a:t>Слабая ориентация ВФА на системную работу по минимизации бюджетных рисков</a:t>
            </a:r>
          </a:p>
          <a:p>
            <a:pPr marL="144000" lvl="1" indent="-3420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</a:rPr>
              <a:t>ВФА в основном акцентирован на оценке надежности формальной стороны </a:t>
            </a:r>
            <a:r>
              <a:rPr lang="ru-RU" sz="1300" dirty="0" smtClean="0">
                <a:solidFill>
                  <a:prstClr val="black"/>
                </a:solidFill>
              </a:rPr>
              <a:t>ВФК</a:t>
            </a:r>
          </a:p>
          <a:p>
            <a:pPr marL="144000" lvl="1" indent="-3420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</a:rPr>
              <a:t>Децентрализованные подходы к организации и осуществлению ВФА</a:t>
            </a:r>
          </a:p>
          <a:p>
            <a:pPr marL="144000" lvl="1" indent="-3420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</a:rPr>
              <a:t>Сложность обеспечения функциональной (организационной) независимости и организации работы ВФА в условиях кадровых и финансовых </a:t>
            </a:r>
            <a:r>
              <a:rPr lang="ru-RU" sz="1300" dirty="0" smtClean="0">
                <a:solidFill>
                  <a:prstClr val="black"/>
                </a:solidFill>
              </a:rPr>
              <a:t>ограничений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30996" y="1782974"/>
            <a:ext cx="4307212" cy="296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342000" algn="just">
              <a:lnSpc>
                <a:spcPct val="114000"/>
              </a:lnSpc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Уточнены определения и цели осуществления ВФА, </a:t>
            </a:r>
            <a:br>
              <a:rPr lang="ru-RU" sz="1300" dirty="0" smtClean="0">
                <a:solidFill>
                  <a:prstClr val="black"/>
                </a:solidFill>
              </a:rPr>
            </a:br>
            <a:r>
              <a:rPr lang="ru-RU" sz="1300" dirty="0" smtClean="0">
                <a:solidFill>
                  <a:prstClr val="black"/>
                </a:solidFill>
              </a:rPr>
              <a:t>в том числе во взаимосвязи с:</a:t>
            </a:r>
          </a:p>
          <a:p>
            <a:pPr marL="180000" lvl="1" indent="342000" algn="just">
              <a:lnSpc>
                <a:spcPct val="114000"/>
              </a:lnSpc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оценкой качества исполнения бюджетных полномочий,</a:t>
            </a:r>
          </a:p>
          <a:p>
            <a:pPr marL="180000" lvl="1" indent="342000" algn="just">
              <a:lnSpc>
                <a:spcPct val="114000"/>
              </a:lnSpc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определением и работой по минимизации бюджетных рисков организации, </a:t>
            </a:r>
          </a:p>
          <a:p>
            <a:pPr marL="180000" lvl="1" indent="342000" algn="just">
              <a:lnSpc>
                <a:spcPct val="114000"/>
              </a:lnSpc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анализом и оптимизацией механизмов </a:t>
            </a:r>
            <a:r>
              <a:rPr lang="ru-RU" sz="1300" dirty="0" smtClean="0">
                <a:solidFill>
                  <a:prstClr val="black"/>
                </a:solidFill>
              </a:rPr>
              <a:t>ВФК</a:t>
            </a:r>
          </a:p>
          <a:p>
            <a:pPr marL="180000" lvl="1" indent="342000" algn="just">
              <a:defRPr/>
            </a:pPr>
            <a:endParaRPr lang="ru-RU" sz="1300" dirty="0">
              <a:solidFill>
                <a:prstClr val="black"/>
              </a:solidFill>
            </a:endParaRP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b="1" dirty="0" smtClean="0">
                <a:solidFill>
                  <a:prstClr val="black"/>
                </a:solidFill>
              </a:rPr>
              <a:t>Переход </a:t>
            </a:r>
            <a:r>
              <a:rPr lang="ru-RU" sz="1300" b="1" dirty="0">
                <a:solidFill>
                  <a:prstClr val="black"/>
                </a:solidFill>
              </a:rPr>
              <a:t>к единым стандартам </a:t>
            </a:r>
            <a:r>
              <a:rPr lang="ru-RU" sz="1300" b="1" dirty="0" smtClean="0">
                <a:solidFill>
                  <a:prstClr val="black"/>
                </a:solidFill>
              </a:rPr>
              <a:t>ВФА</a:t>
            </a: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prstClr val="black"/>
                </a:solidFill>
              </a:rPr>
              <a:t>Оптимизация (упрощение) документооборота при осуществлении </a:t>
            </a:r>
            <a:r>
              <a:rPr lang="ru-RU" sz="1300" dirty="0" smtClean="0">
                <a:solidFill>
                  <a:prstClr val="black"/>
                </a:solidFill>
              </a:rPr>
              <a:t>ВФА</a:t>
            </a: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Предусмотрена </a:t>
            </a:r>
            <a:r>
              <a:rPr lang="ru-RU" sz="1300" dirty="0">
                <a:solidFill>
                  <a:prstClr val="black"/>
                </a:solidFill>
              </a:rPr>
              <a:t>возможность передачи полномочий по </a:t>
            </a:r>
            <a:r>
              <a:rPr lang="ru-RU" sz="1300" dirty="0" smtClean="0">
                <a:solidFill>
                  <a:prstClr val="black"/>
                </a:solidFill>
              </a:rPr>
              <a:t>ВФА либо </a:t>
            </a:r>
            <a:r>
              <a:rPr lang="ru-RU" sz="1300" dirty="0" smtClean="0">
                <a:solidFill>
                  <a:prstClr val="black"/>
                </a:solidFill>
              </a:rPr>
              <a:t>упрощенное осуществление этих полномочий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6661" y="4923075"/>
            <a:ext cx="4049352" cy="492443"/>
          </a:xfrm>
          <a:prstGeom prst="rect">
            <a:avLst/>
          </a:prstGeom>
          <a:ln w="381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144000" lvl="1" indent="-3420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</a:rPr>
              <a:t>Подмена целей ВФА целями и методами ведомственного контроля</a:t>
            </a:r>
            <a:endParaRPr lang="ru-RU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21516" y="0"/>
            <a:ext cx="500034" cy="6858000"/>
          </a:xfrm>
          <a:prstGeom prst="rect">
            <a:avLst/>
          </a:pr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9421516" y="285728"/>
            <a:ext cx="500034" cy="642966"/>
          </a:xfrm>
          <a:custGeom>
            <a:avLst/>
            <a:gdLst>
              <a:gd name="connsiteX0" fmla="*/ 0 w 500034"/>
              <a:gd name="connsiteY0" fmla="*/ 0 h 500066"/>
              <a:gd name="connsiteX1" fmla="*/ 500034 w 500034"/>
              <a:gd name="connsiteY1" fmla="*/ 0 h 500066"/>
              <a:gd name="connsiteX2" fmla="*/ 500034 w 500034"/>
              <a:gd name="connsiteY2" fmla="*/ 500066 h 500066"/>
              <a:gd name="connsiteX3" fmla="*/ 0 w 500034"/>
              <a:gd name="connsiteY3" fmla="*/ 500066 h 500066"/>
              <a:gd name="connsiteX4" fmla="*/ 0 w 500034"/>
              <a:gd name="connsiteY4" fmla="*/ 0 h 5000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6429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5000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34" h="642966">
                <a:moveTo>
                  <a:pt x="0" y="142900"/>
                </a:moveTo>
                <a:lnTo>
                  <a:pt x="500034" y="0"/>
                </a:lnTo>
                <a:lnTo>
                  <a:pt x="500034" y="500066"/>
                </a:lnTo>
                <a:lnTo>
                  <a:pt x="0" y="642966"/>
                </a:lnTo>
                <a:lnTo>
                  <a:pt x="0" y="142900"/>
                </a:lnTo>
                <a:close/>
              </a:path>
            </a:pathLst>
          </a:cu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7538144" y="424648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ru-RU"/>
            </a:defPPr>
            <a:lvl1pPr marL="0" algn="r" defTabSz="107286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53519C-0CE3-44B1-B799-270989D9C225}" type="slidenum">
              <a:rPr lang="ru-RU" sz="1800" smtClean="0">
                <a:solidFill>
                  <a:schemeClr val="bg1"/>
                </a:solidFill>
              </a:rPr>
              <a:pPr/>
              <a:t>6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4568" y="278887"/>
            <a:ext cx="8018035" cy="425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200" b="1" dirty="0">
                <a:solidFill>
                  <a:srgbClr val="004821"/>
                </a:solidFill>
                <a:latin typeface="Open Sans Condensed" pitchFamily="34" charset="0"/>
                <a:cs typeface="Arial" charset="0"/>
              </a:rPr>
              <a:t>Стандартизация внутреннего финансового аудита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72481" y="935534"/>
            <a:ext cx="8810122" cy="2421458"/>
            <a:chOff x="4221486" y="1700808"/>
            <a:chExt cx="4862426" cy="155002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8" t="33659" r="22897" b="43740"/>
            <a:stretch/>
          </p:blipFill>
          <p:spPr bwMode="auto">
            <a:xfrm>
              <a:off x="4276331" y="1700808"/>
              <a:ext cx="4807581" cy="1550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4221486" y="2758385"/>
              <a:ext cx="212633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r>
                <a:rPr lang="ru-RU" sz="1200" b="1" dirty="0" smtClean="0"/>
                <a:t>Организации - Субъекты ВФА</a:t>
              </a:r>
            </a:p>
            <a:p>
              <a:endParaRPr lang="ru-RU" sz="1200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72481" y="3537033"/>
            <a:ext cx="1667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уровень: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4648" y="3537033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Определения</a:t>
            </a:r>
            <a:r>
              <a:rPr lang="ru-RU" dirty="0"/>
              <a:t>, принципы и задачи внутреннего финансового </a:t>
            </a:r>
            <a:r>
              <a:rPr lang="ru-RU" dirty="0" smtClean="0"/>
              <a:t>аудита</a:t>
            </a:r>
          </a:p>
          <a:p>
            <a:r>
              <a:rPr lang="ru-RU" sz="1500" dirty="0" smtClean="0"/>
              <a:t>(приказ </a:t>
            </a:r>
            <a:r>
              <a:rPr lang="ru-RU" sz="1500" dirty="0"/>
              <a:t>Минфина России от 21.11.2019 </a:t>
            </a:r>
            <a:r>
              <a:rPr lang="ru-RU" sz="1500" dirty="0" smtClean="0"/>
              <a:t>№ 196н)</a:t>
            </a:r>
          </a:p>
          <a:p>
            <a:endParaRPr lang="ru-RU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Права и обязанности должностных лиц (работников) при осуществлении внутреннего финансового </a:t>
            </a:r>
            <a:r>
              <a:rPr lang="ru-RU" dirty="0" smtClean="0"/>
              <a:t>аудита</a:t>
            </a:r>
          </a:p>
          <a:p>
            <a:r>
              <a:rPr lang="ru-RU" sz="1500" dirty="0"/>
              <a:t>(приказ Минфина России от 21.11.2019 № </a:t>
            </a:r>
            <a:r>
              <a:rPr lang="ru-RU" sz="1500" dirty="0" smtClean="0"/>
              <a:t>195н)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24" idx="0"/>
          </p:cNvCxnSpPr>
          <p:nvPr/>
        </p:nvCxnSpPr>
        <p:spPr>
          <a:xfrm flipH="1">
            <a:off x="1590946" y="5229200"/>
            <a:ext cx="3290046" cy="54997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29" idx="0"/>
          </p:cNvCxnSpPr>
          <p:nvPr/>
        </p:nvCxnSpPr>
        <p:spPr>
          <a:xfrm>
            <a:off x="4880992" y="5219372"/>
            <a:ext cx="2721860" cy="57007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-447600" y="5779171"/>
            <a:ext cx="4077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sz="1800" b="1" dirty="0"/>
              <a:t>Должностные лица (работники) </a:t>
            </a:r>
            <a:endParaRPr lang="ru-RU" sz="1800" b="1" dirty="0"/>
          </a:p>
          <a:p>
            <a:pPr indent="342900" algn="ctr"/>
            <a:r>
              <a:rPr lang="ru-RU" sz="1800" b="1" dirty="0"/>
              <a:t>субъекта </a:t>
            </a:r>
            <a:r>
              <a:rPr lang="ru-RU" sz="1800" b="1" dirty="0"/>
              <a:t>внутреннего финансового аудита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62989" y="5788999"/>
            <a:ext cx="2340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sz="1800" b="1" dirty="0"/>
              <a:t>Субъекты бюджетных </a:t>
            </a:r>
            <a:r>
              <a:rPr lang="ru-RU" sz="1800" b="1" dirty="0"/>
              <a:t>процедур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880992" y="5219372"/>
            <a:ext cx="0" cy="60571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084029" y="5789448"/>
            <a:ext cx="3037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sz="1800" b="1" dirty="0"/>
              <a:t>Привлеченные к проведению </a:t>
            </a:r>
            <a:r>
              <a:rPr lang="ru-RU" sz="1800" b="1" dirty="0" smtClean="0"/>
              <a:t>АМ лица </a:t>
            </a:r>
            <a:br>
              <a:rPr lang="ru-RU" sz="1800" b="1" dirty="0" smtClean="0"/>
            </a:br>
            <a:r>
              <a:rPr lang="ru-RU" sz="1800" b="1" dirty="0" smtClean="0"/>
              <a:t>и </a:t>
            </a:r>
            <a:r>
              <a:rPr lang="ru-RU" sz="1800" b="1" dirty="0"/>
              <a:t>(или) эксперты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8772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21516" y="0"/>
            <a:ext cx="500034" cy="6858000"/>
          </a:xfrm>
          <a:prstGeom prst="rect">
            <a:avLst/>
          </a:pr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9421516" y="285728"/>
            <a:ext cx="500034" cy="642966"/>
          </a:xfrm>
          <a:custGeom>
            <a:avLst/>
            <a:gdLst>
              <a:gd name="connsiteX0" fmla="*/ 0 w 500034"/>
              <a:gd name="connsiteY0" fmla="*/ 0 h 500066"/>
              <a:gd name="connsiteX1" fmla="*/ 500034 w 500034"/>
              <a:gd name="connsiteY1" fmla="*/ 0 h 500066"/>
              <a:gd name="connsiteX2" fmla="*/ 500034 w 500034"/>
              <a:gd name="connsiteY2" fmla="*/ 500066 h 500066"/>
              <a:gd name="connsiteX3" fmla="*/ 0 w 500034"/>
              <a:gd name="connsiteY3" fmla="*/ 500066 h 500066"/>
              <a:gd name="connsiteX4" fmla="*/ 0 w 500034"/>
              <a:gd name="connsiteY4" fmla="*/ 0 h 5000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6429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5000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34" h="642966">
                <a:moveTo>
                  <a:pt x="0" y="142900"/>
                </a:moveTo>
                <a:lnTo>
                  <a:pt x="500034" y="0"/>
                </a:lnTo>
                <a:lnTo>
                  <a:pt x="500034" y="500066"/>
                </a:lnTo>
                <a:lnTo>
                  <a:pt x="0" y="642966"/>
                </a:lnTo>
                <a:lnTo>
                  <a:pt x="0" y="142900"/>
                </a:lnTo>
                <a:close/>
              </a:path>
            </a:pathLst>
          </a:cu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7538144" y="424648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ru-RU"/>
            </a:defPPr>
            <a:lvl1pPr marL="0" algn="r" defTabSz="107286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53519C-0CE3-44B1-B799-270989D9C225}" type="slidenum">
              <a:rPr lang="ru-RU" sz="1800" smtClean="0">
                <a:solidFill>
                  <a:schemeClr val="bg1"/>
                </a:solidFill>
              </a:rPr>
              <a:pPr/>
              <a:t>7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465" y="188640"/>
            <a:ext cx="1667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уровень: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40632" y="188640"/>
            <a:ext cx="74888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Основания </a:t>
            </a:r>
            <a:r>
              <a:rPr lang="ru-RU" dirty="0"/>
              <a:t>и порядок организации, случаи и порядок </a:t>
            </a:r>
            <a:r>
              <a:rPr lang="ru-RU" dirty="0" smtClean="0"/>
              <a:t>передачи полномочий </a:t>
            </a:r>
            <a:r>
              <a:rPr lang="ru-RU" dirty="0"/>
              <a:t>по осуществлению внутреннего финансового </a:t>
            </a:r>
            <a:r>
              <a:rPr lang="ru-RU" dirty="0" smtClean="0"/>
              <a:t>аудита</a:t>
            </a:r>
            <a:endParaRPr lang="ru-RU" dirty="0"/>
          </a:p>
          <a:p>
            <a:r>
              <a:rPr lang="ru-RU" sz="1500" dirty="0" smtClean="0"/>
              <a:t>(приказ </a:t>
            </a:r>
            <a:r>
              <a:rPr lang="ru-RU" sz="1500" dirty="0"/>
              <a:t>Минфина России от 18.12.2019 </a:t>
            </a:r>
            <a:r>
              <a:rPr lang="ru-RU" sz="1500" dirty="0" smtClean="0"/>
              <a:t>№ 237н)</a:t>
            </a:r>
            <a:endParaRPr lang="ru-RU" sz="1500" dirty="0"/>
          </a:p>
          <a:p>
            <a:endParaRPr lang="ru-RU" dirty="0"/>
          </a:p>
          <a:p>
            <a:r>
              <a:rPr lang="ru-RU" sz="1800" b="1" dirty="0" smtClean="0"/>
              <a:t>(3 способа организации ВФА + Акты, которые необходимо утвердить + Особенности передачи полномочий)</a:t>
            </a:r>
            <a:endParaRPr lang="ru-RU" sz="1800" dirty="0"/>
          </a:p>
          <a:p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Планирование </a:t>
            </a:r>
            <a:r>
              <a:rPr lang="ru-RU" dirty="0"/>
              <a:t>и проведение внутреннего финансового аудита</a:t>
            </a:r>
            <a:endParaRPr lang="ru-RU" dirty="0" smtClean="0"/>
          </a:p>
          <a:p>
            <a:r>
              <a:rPr lang="ru-RU" sz="1500" dirty="0"/>
              <a:t>(приказ Минфина России от 05.08.2020 № 160н)</a:t>
            </a:r>
          </a:p>
          <a:p>
            <a:endParaRPr lang="ru-RU" dirty="0"/>
          </a:p>
          <a:p>
            <a:r>
              <a:rPr lang="ru-RU" sz="1800" b="1" dirty="0" smtClean="0"/>
              <a:t>(Составление </a:t>
            </a:r>
            <a:r>
              <a:rPr lang="ru-RU" sz="1800" b="1" dirty="0"/>
              <a:t>годового плана </a:t>
            </a:r>
            <a:r>
              <a:rPr lang="ru-RU" sz="1800" b="1" dirty="0"/>
              <a:t>проведения </a:t>
            </a:r>
            <a:r>
              <a:rPr lang="ru-RU" sz="1800" b="1" dirty="0"/>
              <a:t>АМ + </a:t>
            </a:r>
            <a:r>
              <a:rPr lang="ru-RU" sz="1800" b="1" dirty="0"/>
              <a:t>Планирование </a:t>
            </a:r>
            <a:r>
              <a:rPr lang="ru-RU" sz="1800" b="1" dirty="0" smtClean="0"/>
              <a:t>АМ + Формирование программы АМ + </a:t>
            </a:r>
            <a:r>
              <a:rPr lang="ru-RU" sz="1800" b="1" dirty="0"/>
              <a:t>Проведение АМ + Документирование АМ + Порядок оценки бюджетных рисков + Порядок привлечения лиц (экспертов) к </a:t>
            </a:r>
            <a:r>
              <a:rPr lang="ru-RU" sz="1800" b="1" dirty="0"/>
              <a:t>проведению </a:t>
            </a:r>
            <a:r>
              <a:rPr lang="ru-RU" sz="1800" b="1" dirty="0"/>
              <a:t>АМ + </a:t>
            </a:r>
            <a:r>
              <a:rPr lang="ru-RU" sz="1800" b="1" dirty="0"/>
              <a:t>Результаты работы </a:t>
            </a:r>
            <a:r>
              <a:rPr lang="ru-RU" sz="1800" b="1" dirty="0" smtClean="0"/>
              <a:t>эксперта)</a:t>
            </a:r>
            <a:endParaRPr lang="ru-RU" sz="1800" b="1" dirty="0"/>
          </a:p>
          <a:p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Реализация результатов внутреннего финансового аудита</a:t>
            </a:r>
            <a:endParaRPr lang="ru-RU" dirty="0"/>
          </a:p>
          <a:p>
            <a:r>
              <a:rPr lang="ru-RU" sz="1500" dirty="0" smtClean="0"/>
              <a:t>(приказ </a:t>
            </a:r>
            <a:r>
              <a:rPr lang="ru-RU" sz="1500" dirty="0"/>
              <a:t>Минфина России от 22.05.2020 </a:t>
            </a:r>
            <a:r>
              <a:rPr lang="ru-RU" sz="1500" dirty="0" smtClean="0"/>
              <a:t>№ 91н)</a:t>
            </a:r>
            <a:endParaRPr lang="ru-RU" sz="1500" dirty="0"/>
          </a:p>
          <a:p>
            <a:endParaRPr lang="ru-RU" dirty="0" smtClean="0"/>
          </a:p>
          <a:p>
            <a:r>
              <a:rPr lang="ru-RU" sz="1800" b="1" dirty="0"/>
              <a:t>(</a:t>
            </a:r>
            <a:r>
              <a:rPr lang="ru-RU" sz="1800" b="1" dirty="0"/>
              <a:t>Составление </a:t>
            </a:r>
            <a:r>
              <a:rPr lang="ru-RU" sz="1800" b="1" dirty="0"/>
              <a:t>и представление заключения + </a:t>
            </a:r>
            <a:r>
              <a:rPr lang="ru-RU" sz="1800" b="1" dirty="0"/>
              <a:t>Виды решений</a:t>
            </a:r>
            <a:r>
              <a:rPr lang="ru-RU" sz="1800" b="1" dirty="0"/>
              <a:t>, направленных на повышение качества </a:t>
            </a:r>
            <a:r>
              <a:rPr lang="ru-RU" sz="1800" b="1" dirty="0" smtClean="0"/>
              <a:t>финменеджмента </a:t>
            </a:r>
            <a:r>
              <a:rPr lang="ru-RU" sz="1800" b="1" dirty="0"/>
              <a:t>+ Мониторинг реализации мер по минимизации (</a:t>
            </a:r>
            <a:r>
              <a:rPr lang="ru-RU" sz="1800" b="1" dirty="0" smtClean="0"/>
              <a:t>устранению) бюджетных </a:t>
            </a:r>
            <a:r>
              <a:rPr lang="ru-RU" sz="1800" b="1" dirty="0"/>
              <a:t>рисков + Ф</a:t>
            </a:r>
            <a:r>
              <a:rPr lang="ru-RU" sz="1800" b="1" dirty="0"/>
              <a:t>ормирование годовой отчетности </a:t>
            </a:r>
            <a:r>
              <a:rPr lang="ru-RU" sz="1800" b="1" dirty="0"/>
              <a:t>о результатах деятельности </a:t>
            </a:r>
            <a:r>
              <a:rPr lang="ru-RU" sz="1800" b="1" dirty="0" smtClean="0"/>
              <a:t>СВФА)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424608" y="980728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424608" y="2780928"/>
            <a:ext cx="0" cy="100811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437758" y="5013176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17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21516" y="0"/>
            <a:ext cx="500034" cy="6858000"/>
          </a:xfrm>
          <a:prstGeom prst="rect">
            <a:avLst/>
          </a:pr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9421516" y="285728"/>
            <a:ext cx="500034" cy="642966"/>
          </a:xfrm>
          <a:custGeom>
            <a:avLst/>
            <a:gdLst>
              <a:gd name="connsiteX0" fmla="*/ 0 w 500034"/>
              <a:gd name="connsiteY0" fmla="*/ 0 h 500066"/>
              <a:gd name="connsiteX1" fmla="*/ 500034 w 500034"/>
              <a:gd name="connsiteY1" fmla="*/ 0 h 500066"/>
              <a:gd name="connsiteX2" fmla="*/ 500034 w 500034"/>
              <a:gd name="connsiteY2" fmla="*/ 500066 h 500066"/>
              <a:gd name="connsiteX3" fmla="*/ 0 w 500034"/>
              <a:gd name="connsiteY3" fmla="*/ 500066 h 500066"/>
              <a:gd name="connsiteX4" fmla="*/ 0 w 500034"/>
              <a:gd name="connsiteY4" fmla="*/ 0 h 5000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6429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5000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34" h="642966">
                <a:moveTo>
                  <a:pt x="0" y="142900"/>
                </a:moveTo>
                <a:lnTo>
                  <a:pt x="500034" y="0"/>
                </a:lnTo>
                <a:lnTo>
                  <a:pt x="500034" y="500066"/>
                </a:lnTo>
                <a:lnTo>
                  <a:pt x="0" y="642966"/>
                </a:lnTo>
                <a:lnTo>
                  <a:pt x="0" y="142900"/>
                </a:lnTo>
                <a:close/>
              </a:path>
            </a:pathLst>
          </a:cu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7538144" y="424648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ru-RU"/>
            </a:defPPr>
            <a:lvl1pPr marL="0" algn="r" defTabSz="107286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53519C-0CE3-44B1-B799-270989D9C225}" type="slidenum">
              <a:rPr lang="ru-RU" sz="1800" smtClean="0">
                <a:solidFill>
                  <a:schemeClr val="bg1"/>
                </a:solidFill>
              </a:rPr>
              <a:pPr/>
              <a:t>8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465" y="116632"/>
            <a:ext cx="1683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уровень: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68625" y="44624"/>
            <a:ext cx="8136904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«Специальные» стандарты по проведению АМ:</a:t>
            </a:r>
            <a:br>
              <a:rPr lang="ru-RU" dirty="0" smtClean="0"/>
            </a:br>
            <a:r>
              <a:rPr lang="ru-RU" sz="1500" b="1" dirty="0" smtClean="0"/>
              <a:t>(в дополнение к 196н и 160н)</a:t>
            </a:r>
            <a:endParaRPr lang="ru-RU" sz="1500" dirty="0" smtClean="0"/>
          </a:p>
          <a:p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Планирование и проведение внутреннего финансового аудита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целях подтверждения достоверности бюджетной отчетности</a:t>
            </a:r>
            <a:r>
              <a:rPr lang="ru-RU" sz="2000" dirty="0"/>
              <a:t> и соответствия порядка ведения бюджетного учета единой методологии бюджетного учета, составления, представления и утверждения бюджетной </a:t>
            </a:r>
            <a:r>
              <a:rPr lang="ru-RU" sz="2000" dirty="0" smtClean="0"/>
              <a:t>отчетности</a:t>
            </a:r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Планирование и проведение внутреннего финансового аудита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целях</a:t>
            </a:r>
            <a:r>
              <a:rPr lang="ru-RU" sz="2000" dirty="0"/>
              <a:t> подготовки предложений о повышении качества финансового менеджмента, в том числе </a:t>
            </a:r>
            <a:r>
              <a:rPr lang="ru-RU" sz="2000" dirty="0" smtClean="0"/>
              <a:t>об</a:t>
            </a:r>
            <a:r>
              <a:rPr lang="ru-RU" sz="2000" dirty="0"/>
              <a:t> организации внутреннего финансового </a:t>
            </a:r>
            <a:r>
              <a:rPr lang="ru-RU" sz="2000" dirty="0" smtClean="0"/>
              <a:t>контроля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8465" y="4248378"/>
            <a:ext cx="9231405" cy="2492990"/>
          </a:xfrm>
          <a:prstGeom prst="rect">
            <a:avLst/>
          </a:prstGeom>
          <a:ln w="1905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602B"/>
                </a:solidFill>
              </a:rPr>
              <a:t>Концепция </a:t>
            </a:r>
            <a:r>
              <a:rPr lang="ru-RU" b="1" dirty="0">
                <a:solidFill>
                  <a:srgbClr val="00602B"/>
                </a:solidFill>
              </a:rPr>
              <a:t>повышения эффективности бюджетных расходов в 2019 - 2024 </a:t>
            </a:r>
            <a:r>
              <a:rPr lang="ru-RU" b="1" dirty="0" smtClean="0">
                <a:solidFill>
                  <a:srgbClr val="00602B"/>
                </a:solidFill>
              </a:rPr>
              <a:t>годах:</a:t>
            </a:r>
          </a:p>
          <a:p>
            <a:pPr algn="just"/>
            <a:r>
              <a:rPr lang="ru-RU" sz="1500" dirty="0" smtClean="0"/>
              <a:t>(распоряжение </a:t>
            </a:r>
            <a:r>
              <a:rPr lang="ru-RU" sz="1500" dirty="0"/>
              <a:t>Правительства </a:t>
            </a:r>
            <a:r>
              <a:rPr lang="ru-RU" sz="1500" dirty="0" smtClean="0"/>
              <a:t>Российской Федерации </a:t>
            </a:r>
            <a:r>
              <a:rPr lang="ru-RU" sz="1500" dirty="0"/>
              <a:t>от 31.01.2019 </a:t>
            </a:r>
            <a:r>
              <a:rPr lang="ru-RU" sz="1500" dirty="0" smtClean="0"/>
              <a:t>№ 117-р)</a:t>
            </a:r>
          </a:p>
          <a:p>
            <a:pPr algn="just"/>
            <a:endParaRPr lang="ru-RU" sz="1500" dirty="0" smtClean="0"/>
          </a:p>
          <a:p>
            <a:pPr algn="just"/>
            <a:r>
              <a:rPr lang="ru-RU" sz="2000" dirty="0" smtClean="0"/>
              <a:t>Задачами </a:t>
            </a:r>
            <a:r>
              <a:rPr lang="ru-RU" sz="2000" dirty="0"/>
              <a:t>по развитию систем </a:t>
            </a:r>
            <a:r>
              <a:rPr lang="ru-RU" sz="2000" dirty="0" smtClean="0"/>
              <a:t>ВФКиА</a:t>
            </a:r>
            <a:r>
              <a:rPr lang="ru-RU" sz="2000" dirty="0"/>
              <a:t> </a:t>
            </a:r>
            <a:r>
              <a:rPr lang="ru-RU" sz="2000" dirty="0" smtClean="0"/>
              <a:t>на </a:t>
            </a:r>
            <a:r>
              <a:rPr lang="ru-RU" sz="2000" dirty="0"/>
              <a:t>предстоящую перспективу являются:</a:t>
            </a:r>
          </a:p>
          <a:p>
            <a:pPr algn="just"/>
            <a:r>
              <a:rPr lang="ru-RU" sz="2000" dirty="0"/>
              <a:t>формирование полноценных систем </a:t>
            </a:r>
            <a:r>
              <a:rPr lang="ru-RU" sz="2000" dirty="0" smtClean="0"/>
              <a:t>ВФКиА, </a:t>
            </a:r>
            <a:r>
              <a:rPr lang="ru-RU" sz="2000" dirty="0"/>
              <a:t>предполагающих </a:t>
            </a:r>
            <a:r>
              <a:rPr lang="ru-RU" sz="2000" dirty="0" smtClean="0"/>
              <a:t>проведение </a:t>
            </a:r>
            <a:r>
              <a:rPr lang="ru-RU" sz="2000" b="1" dirty="0"/>
              <a:t>системной работы по устранению причин и условий реализации рисков</a:t>
            </a:r>
            <a:r>
              <a:rPr lang="ru-RU" sz="2000" dirty="0"/>
              <a:t>, приводящих к грубым нарушениям в финансово-бюджетной сфере и недостижению целевых значений показателей качества </a:t>
            </a:r>
            <a:r>
              <a:rPr lang="ru-RU" sz="2000" dirty="0" smtClean="0"/>
              <a:t>финменеджмента.</a:t>
            </a:r>
          </a:p>
        </p:txBody>
      </p:sp>
    </p:spTree>
    <p:extLst>
      <p:ext uri="{BB962C8B-B14F-4D97-AF65-F5344CB8AC3E}">
        <p14:creationId xmlns:p14="http://schemas.microsoft.com/office/powerpoint/2010/main" val="26159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21516" y="0"/>
            <a:ext cx="500034" cy="6858000"/>
          </a:xfrm>
          <a:prstGeom prst="rect">
            <a:avLst/>
          </a:pr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9421516" y="285728"/>
            <a:ext cx="500034" cy="642966"/>
          </a:xfrm>
          <a:custGeom>
            <a:avLst/>
            <a:gdLst>
              <a:gd name="connsiteX0" fmla="*/ 0 w 500034"/>
              <a:gd name="connsiteY0" fmla="*/ 0 h 500066"/>
              <a:gd name="connsiteX1" fmla="*/ 500034 w 500034"/>
              <a:gd name="connsiteY1" fmla="*/ 0 h 500066"/>
              <a:gd name="connsiteX2" fmla="*/ 500034 w 500034"/>
              <a:gd name="connsiteY2" fmla="*/ 500066 h 500066"/>
              <a:gd name="connsiteX3" fmla="*/ 0 w 500034"/>
              <a:gd name="connsiteY3" fmla="*/ 500066 h 500066"/>
              <a:gd name="connsiteX4" fmla="*/ 0 w 500034"/>
              <a:gd name="connsiteY4" fmla="*/ 0 h 5000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6429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5000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34" h="642966">
                <a:moveTo>
                  <a:pt x="0" y="142900"/>
                </a:moveTo>
                <a:lnTo>
                  <a:pt x="500034" y="0"/>
                </a:lnTo>
                <a:lnTo>
                  <a:pt x="500034" y="500066"/>
                </a:lnTo>
                <a:lnTo>
                  <a:pt x="0" y="642966"/>
                </a:lnTo>
                <a:lnTo>
                  <a:pt x="0" y="142900"/>
                </a:lnTo>
                <a:close/>
              </a:path>
            </a:pathLst>
          </a:cu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7538144" y="424648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ru-RU"/>
            </a:defPPr>
            <a:lvl1pPr marL="0" algn="r" defTabSz="107286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53519C-0CE3-44B1-B799-270989D9C225}" type="slidenum">
              <a:rPr lang="ru-RU" sz="1800" smtClean="0">
                <a:solidFill>
                  <a:schemeClr val="bg1"/>
                </a:solidFill>
              </a:rPr>
              <a:pPr/>
              <a:t>9</a:t>
            </a:fld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80632"/>
            <a:ext cx="8887258" cy="48765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0672" y="5661248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3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8036</TotalTime>
  <Words>2195</Words>
  <Application>Microsoft Office PowerPoint</Application>
  <PresentationFormat>Лист A4 (210x297 мм)</PresentationFormat>
  <Paragraphs>151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Arial Narrow</vt:lpstr>
      <vt:lpstr>Book Antiqua</vt:lpstr>
      <vt:lpstr>Calibri</vt:lpstr>
      <vt:lpstr>Cambria</vt:lpstr>
      <vt:lpstr>Impact</vt:lpstr>
      <vt:lpstr>Open Sans</vt:lpstr>
      <vt:lpstr>Open Sans Condensed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ЛЮБШИНА ДАРЬЯ СЕРГЕЕВНА</dc:creator>
  <cp:lastModifiedBy>Windows User</cp:lastModifiedBy>
  <cp:revision>451</cp:revision>
  <cp:lastPrinted>2018-10-31T14:57:59Z</cp:lastPrinted>
  <dcterms:created xsi:type="dcterms:W3CDTF">2018-07-18T09:26:30Z</dcterms:created>
  <dcterms:modified xsi:type="dcterms:W3CDTF">2020-12-24T00:07:03Z</dcterms:modified>
</cp:coreProperties>
</file>